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_rels/presentation.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13.jpeg" ContentType="image/jpeg"/>
  <Override PartName="/ppt/media/image12.png" ContentType="image/png"/>
  <Override PartName="/ppt/media/image9.jpeg" ContentType="image/jpeg"/>
  <Override PartName="/ppt/media/image11.jpeg" ContentType="image/jpeg"/>
  <Override PartName="/ppt/media/image8.png" ContentType="image/png"/>
  <Override PartName="/ppt/media/image14.jpeg" ContentType="image/jpeg"/>
  <Override PartName="/ppt/media/image19.png" ContentType="image/png"/>
  <Override PartName="/ppt/media/image1.png" ContentType="image/png"/>
  <Override PartName="/ppt/media/image16.jpeg" ContentType="image/jpeg"/>
  <Override PartName="/ppt/media/image15.jpeg" ContentType="image/jpeg"/>
  <Override PartName="/ppt/media/image2.jpeg" ContentType="image/jpeg"/>
  <Override PartName="/ppt/media/image3.png" ContentType="image/png"/>
  <Override PartName="/ppt/media/image17.jpeg" ContentType="image/jpeg"/>
  <Override PartName="/ppt/media/image4.jpeg" ContentType="image/jpeg"/>
  <Override PartName="/ppt/media/image5.png" ContentType="image/png"/>
  <Override PartName="/ppt/media/image10.png" ContentType="image/png"/>
  <Override PartName="/ppt/media/image6.png" ContentType="image/png"/>
  <Override PartName="/ppt/media/image18.png" ContentType="image/png"/>
  <Override PartName="/ppt/media/image7.jpeg" ContentType="image/jpeg"/>
  <Override PartName="/ppt/presProps.xml" ContentType="application/vnd.openxmlformats-officedocument.presentationml.presPro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1.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_rels/slide5.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0.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slide13.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18288000" cy="10287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89D36914-3C1B-4B2A-8FAD-539A48750F3C}" type="slidenum">
              <a:t>&lt;#&gt;</a:t>
            </a:fld>
          </a:p>
        </p:txBody>
      </p:sp>
      <p:sp>
        <p:nvSpPr>
          <p:cNvPr id="4" name="PlaceHolder 3"/>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7" name="PlaceHolder 2"/>
          <p:cNvSpPr>
            <a:spLocks noGrp="1"/>
          </p:cNvSpPr>
          <p:nvPr>
            <p:ph/>
          </p:nvPr>
        </p:nvSpPr>
        <p:spPr>
          <a:xfrm>
            <a:off x="914400" y="2406960"/>
            <a:ext cx="1645884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8" name="PlaceHolder 3"/>
          <p:cNvSpPr>
            <a:spLocks noGrp="1"/>
          </p:cNvSpPr>
          <p:nvPr>
            <p:ph/>
          </p:nvPr>
        </p:nvSpPr>
        <p:spPr>
          <a:xfrm>
            <a:off x="914400" y="5523120"/>
            <a:ext cx="1645884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7894A1C2-15D4-454B-8CD4-5D190F617034}"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0"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1"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2"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3" name="PlaceHolder 5"/>
          <p:cNvSpPr>
            <a:spLocks noGrp="1"/>
          </p:cNvSpPr>
          <p:nvPr>
            <p:ph/>
          </p:nvPr>
        </p:nvSpPr>
        <p:spPr>
          <a:xfrm>
            <a:off x="9348120" y="552312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66A66101-3976-4939-AF4A-E645EC46C698}" type="slidenum">
              <a:t>&lt;#&gt;</a:t>
            </a:fld>
          </a:p>
        </p:txBody>
      </p:sp>
      <p:sp>
        <p:nvSpPr>
          <p:cNvPr id="9" name="PlaceHolder 8"/>
          <p:cNvSpPr>
            <a:spLocks noGrp="1"/>
          </p:cNvSpPr>
          <p:nvPr>
            <p:ph type="dt" idx="1"/>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5" name="PlaceHolder 2"/>
          <p:cNvSpPr>
            <a:spLocks noGrp="1"/>
          </p:cNvSpPr>
          <p:nvPr>
            <p:ph/>
          </p:nvPr>
        </p:nvSpPr>
        <p:spPr>
          <a:xfrm>
            <a:off x="914400" y="240696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6" name="PlaceHolder 3"/>
          <p:cNvSpPr>
            <a:spLocks noGrp="1"/>
          </p:cNvSpPr>
          <p:nvPr>
            <p:ph/>
          </p:nvPr>
        </p:nvSpPr>
        <p:spPr>
          <a:xfrm>
            <a:off x="6479280" y="240696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7" name="PlaceHolder 4"/>
          <p:cNvSpPr>
            <a:spLocks noGrp="1"/>
          </p:cNvSpPr>
          <p:nvPr>
            <p:ph/>
          </p:nvPr>
        </p:nvSpPr>
        <p:spPr>
          <a:xfrm>
            <a:off x="12044160" y="240696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8" name="PlaceHolder 5"/>
          <p:cNvSpPr>
            <a:spLocks noGrp="1"/>
          </p:cNvSpPr>
          <p:nvPr>
            <p:ph/>
          </p:nvPr>
        </p:nvSpPr>
        <p:spPr>
          <a:xfrm>
            <a:off x="914400" y="552312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9" name="PlaceHolder 6"/>
          <p:cNvSpPr>
            <a:spLocks noGrp="1"/>
          </p:cNvSpPr>
          <p:nvPr>
            <p:ph/>
          </p:nvPr>
        </p:nvSpPr>
        <p:spPr>
          <a:xfrm>
            <a:off x="6479280" y="552312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40" name="PlaceHolder 7"/>
          <p:cNvSpPr>
            <a:spLocks noGrp="1"/>
          </p:cNvSpPr>
          <p:nvPr>
            <p:ph/>
          </p:nvPr>
        </p:nvSpPr>
        <p:spPr>
          <a:xfrm>
            <a:off x="12044160" y="5523120"/>
            <a:ext cx="529956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2F96BA35-ABCA-47B7-9311-C36C4202C460}" type="slidenum">
              <a:t>&lt;#&gt;</a:t>
            </a:fld>
          </a:p>
        </p:txBody>
      </p:sp>
      <p:sp>
        <p:nvSpPr>
          <p:cNvPr id="11" name="PlaceHolder 10"/>
          <p:cNvSpPr>
            <a:spLocks noGrp="1"/>
          </p:cNvSpPr>
          <p:nvPr>
            <p:ph type="dt" idx="1"/>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A8CE1508-11DC-4390-8AEC-E8FD59FBC713}"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BF35DA59-284A-48B2-B774-4C3EDCF4C8FD}"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1"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A26D7579-9E3C-4E30-9585-38C144223CD9}"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80A4D4FB-7BA5-4ACB-848A-8B1174BC9A02}"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914400" y="410400"/>
            <a:ext cx="16458840" cy="7962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D87D78D4-DEAD-4012-987C-93C858B0FFD3}"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5"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6"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7"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7C48C741-4A58-4F77-973E-A88CBD9F6307}"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9"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0"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1" name="PlaceHolder 4"/>
          <p:cNvSpPr>
            <a:spLocks noGrp="1"/>
          </p:cNvSpPr>
          <p:nvPr>
            <p:ph/>
          </p:nvPr>
        </p:nvSpPr>
        <p:spPr>
          <a:xfrm>
            <a:off x="9348120" y="552312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A1F56783-79A7-4282-8A07-1A424BBAA56D}"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3"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4"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5" name="PlaceHolder 4"/>
          <p:cNvSpPr>
            <a:spLocks noGrp="1"/>
          </p:cNvSpPr>
          <p:nvPr>
            <p:ph/>
          </p:nvPr>
        </p:nvSpPr>
        <p:spPr>
          <a:xfrm>
            <a:off x="914400" y="5523120"/>
            <a:ext cx="16458840" cy="28454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82FBAFE7-5AA6-4995-BB5E-94915314F765}" type="slidenum">
              <a:t>&lt;#&gt;</a:t>
            </a:fld>
          </a:p>
        </p:txBody>
      </p:sp>
      <p:sp>
        <p:nvSpPr>
          <p:cNvPr id="8" name="PlaceHolder 7"/>
          <p:cNvSpPr>
            <a:spLocks noGrp="1"/>
          </p:cNvSpPr>
          <p:nvPr>
            <p:ph type="dt" idx="1"/>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dt" idx="1"/>
          </p:nvPr>
        </p:nvSpPr>
        <p:spPr>
          <a:xfrm>
            <a:off x="457200" y="6356520"/>
            <a:ext cx="2133360" cy="364680"/>
          </a:xfrm>
          <a:prstGeom prst="rect">
            <a:avLst/>
          </a:prstGeom>
          <a:noFill/>
          <a:ln w="0">
            <a:noFill/>
          </a:ln>
        </p:spPr>
        <p:txBody>
          <a:bodyPr anchor="ctr">
            <a:noAutofit/>
          </a:bodyPr>
          <a:lstStyle>
            <a:lvl1pPr>
              <a:lnSpc>
                <a:spcPct val="100000"/>
              </a:lnSpc>
              <a:buNone/>
              <a:defRPr b="0" lang="en-US" sz="1200" spc="-1" strike="noStrike">
                <a:solidFill>
                  <a:srgbClr val="8b8b8b"/>
                </a:solidFill>
                <a:latin typeface="Calibri"/>
              </a:defRPr>
            </a:lvl1pPr>
          </a:lstStyle>
          <a:p>
            <a:pPr>
              <a:lnSpc>
                <a:spcPct val="100000"/>
              </a:lnSpc>
              <a:buNone/>
            </a:pPr>
            <a:r>
              <a:rPr b="0" lang="en-US" sz="1200" spc="-1" strike="noStrike">
                <a:solidFill>
                  <a:srgbClr val="8b8b8b"/>
                </a:solidFill>
                <a:latin typeface="Calibri"/>
              </a:rPr>
              <a:t>&lt;date/time&gt;</a:t>
            </a:r>
            <a:endParaRPr b="0" lang="en-US" sz="1200" spc="-1" strike="noStrike">
              <a:latin typeface="Times New Roman"/>
            </a:endParaRPr>
          </a:p>
        </p:txBody>
      </p:sp>
      <p:sp>
        <p:nvSpPr>
          <p:cNvPr id="1" name="PlaceHolder 2"/>
          <p:cNvSpPr>
            <a:spLocks noGrp="1"/>
          </p:cNvSpPr>
          <p:nvPr>
            <p:ph type="ftr" idx="2"/>
          </p:nvPr>
        </p:nvSpPr>
        <p:spPr>
          <a:xfrm>
            <a:off x="3124080" y="6356520"/>
            <a:ext cx="2895120" cy="364680"/>
          </a:xfrm>
          <a:prstGeom prst="rect">
            <a:avLst/>
          </a:prstGeom>
          <a:noFill/>
          <a:ln w="0">
            <a:noFill/>
          </a:ln>
        </p:spPr>
        <p:txBody>
          <a:bodyPr anchor="ctr">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2" name="PlaceHolder 3"/>
          <p:cNvSpPr>
            <a:spLocks noGrp="1"/>
          </p:cNvSpPr>
          <p:nvPr>
            <p:ph type="sldNum" idx="3"/>
          </p:nvPr>
        </p:nvSpPr>
        <p:spPr>
          <a:xfrm>
            <a:off x="6553080" y="6356520"/>
            <a:ext cx="2133360" cy="364680"/>
          </a:xfrm>
          <a:prstGeom prst="rect">
            <a:avLst/>
          </a:prstGeom>
          <a:noFill/>
          <a:ln w="0">
            <a:noFill/>
          </a:ln>
        </p:spPr>
        <p:txBody>
          <a:bodyPr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109B2DFD-5636-4D0B-93DF-21615A9BEEC1}" type="slidenum">
              <a:rPr b="0" lang="en-US" sz="1200" spc="-1" strike="noStrike">
                <a:solidFill>
                  <a:srgbClr val="8b8b8b"/>
                </a:solidFill>
                <a:latin typeface="Calibri"/>
              </a:rPr>
              <a:t>&lt;number&gt;</a:t>
            </a:fld>
            <a:endParaRPr b="0" lang="en-US" sz="1200" spc="-1" strike="noStrike">
              <a:latin typeface="Times New Roman"/>
            </a:endParaRPr>
          </a:p>
        </p:txBody>
      </p:sp>
      <p:sp>
        <p:nvSpPr>
          <p:cNvPr id="3" name="PlaceHolder 4"/>
          <p:cNvSpPr>
            <a:spLocks noGrp="1"/>
          </p:cNvSpPr>
          <p:nvPr>
            <p:ph type="title"/>
          </p:nvPr>
        </p:nvSpPr>
        <p:spPr>
          <a:xfrm>
            <a:off x="914400" y="410400"/>
            <a:ext cx="16458840" cy="1717560"/>
          </a:xfrm>
          <a:prstGeom prst="rect">
            <a:avLst/>
          </a:prstGeom>
          <a:noFill/>
          <a:ln w="0">
            <a:noFill/>
          </a:ln>
        </p:spPr>
        <p:txBody>
          <a:bodyPr lIns="0" rIns="0" tIns="0" bIns="0" anchor="ctr">
            <a:noAutofit/>
          </a:bodyP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4" name="PlaceHolder 5"/>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Calibri"/>
              </a:rPr>
              <a:t>Click to edit the outline text format</a:t>
            </a:r>
            <a:endParaRPr b="0" lang="en-U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Calibri"/>
              </a:rPr>
              <a:t>Second Outline Level</a:t>
            </a:r>
            <a:endParaRPr b="0" lang="en-US"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Calibri"/>
              </a:rPr>
              <a:t>Third Outline Level</a:t>
            </a:r>
            <a:endParaRPr b="0" lang="en-US"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Calibri"/>
              </a:rPr>
              <a:t>Fourth Outline Level</a:t>
            </a:r>
            <a:endParaRPr b="0" lang="en-U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image" Target="../media/image16.jpeg"/><Relationship Id="rId3" Type="http://schemas.openxmlformats.org/officeDocument/2006/relationships/image" Target="../media/image17.jpeg"/><Relationship Id="rId4"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png"/><Relationship Id="rId3"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8.png"/><Relationship Id="rId3"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image" Target="../media/image10.png"/><Relationship Id="rId3"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image" Target="../media/image12.png"/><Relationship Id="rId3"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image" Target="../media/image14.jpeg"/><Relationship Id="rId3"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1" name="Group 2"/>
          <p:cNvGrpSpPr/>
          <p:nvPr/>
        </p:nvGrpSpPr>
        <p:grpSpPr>
          <a:xfrm>
            <a:off x="-1402920" y="6802920"/>
            <a:ext cx="5402160" cy="5402160"/>
            <a:chOff x="-1402920" y="6802920"/>
            <a:chExt cx="5402160" cy="5402160"/>
          </a:xfrm>
        </p:grpSpPr>
        <p:sp>
          <p:nvSpPr>
            <p:cNvPr id="42" name="Freeform 3"/>
            <p:cNvSpPr/>
            <p:nvPr/>
          </p:nvSpPr>
          <p:spPr>
            <a:xfrm>
              <a:off x="-1402920" y="6802920"/>
              <a:ext cx="5402160" cy="540216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f6f6f6"/>
              </a:solidFill>
              <a:miter/>
            </a:ln>
          </p:spPr>
          <p:style>
            <a:lnRef idx="0"/>
            <a:fillRef idx="0"/>
            <a:effectRef idx="0"/>
            <a:fontRef idx="minor"/>
          </p:style>
        </p:sp>
        <p:sp>
          <p:nvSpPr>
            <p:cNvPr id="43" name="TextBox 4"/>
            <p:cNvSpPr/>
            <p:nvPr/>
          </p:nvSpPr>
          <p:spPr>
            <a:xfrm>
              <a:off x="-896400" y="6992640"/>
              <a:ext cx="4389120" cy="4705560"/>
            </a:xfrm>
            <a:prstGeom prst="rect">
              <a:avLst/>
            </a:prstGeom>
            <a:noFill/>
            <a:ln w="0">
              <a:noFill/>
            </a:ln>
          </p:spPr>
          <p:style>
            <a:lnRef idx="0"/>
            <a:fillRef idx="0"/>
            <a:effectRef idx="0"/>
            <a:fontRef idx="minor"/>
          </p:style>
        </p:sp>
      </p:grpSp>
      <p:sp>
        <p:nvSpPr>
          <p:cNvPr id="44" name="AutoShape 5"/>
          <p:cNvSpPr/>
          <p:nvPr/>
        </p:nvSpPr>
        <p:spPr>
          <a:xfrm>
            <a:off x="1074600" y="8563320"/>
            <a:ext cx="16138440" cy="360"/>
          </a:xfrm>
          <a:prstGeom prst="line">
            <a:avLst/>
          </a:prstGeom>
          <a:ln w="38100">
            <a:solidFill>
              <a:srgbClr val="17726d"/>
            </a:solidFill>
            <a:round/>
          </a:ln>
        </p:spPr>
        <p:style>
          <a:lnRef idx="0"/>
          <a:fillRef idx="0"/>
          <a:effectRef idx="0"/>
          <a:fontRef idx="minor"/>
        </p:style>
      </p:sp>
      <p:grpSp>
        <p:nvGrpSpPr>
          <p:cNvPr id="45" name="Group 6"/>
          <p:cNvGrpSpPr/>
          <p:nvPr/>
        </p:nvGrpSpPr>
        <p:grpSpPr>
          <a:xfrm>
            <a:off x="10785960" y="1231560"/>
            <a:ext cx="4758120" cy="4758120"/>
            <a:chOff x="10785960" y="1231560"/>
            <a:chExt cx="4758120" cy="4758120"/>
          </a:xfrm>
        </p:grpSpPr>
        <p:sp>
          <p:nvSpPr>
            <p:cNvPr id="46" name="Freeform 7"/>
            <p:cNvSpPr/>
            <p:nvPr/>
          </p:nvSpPr>
          <p:spPr>
            <a:xfrm>
              <a:off x="10785960" y="1231560"/>
              <a:ext cx="4758120" cy="475812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a:ln w="0">
              <a:noFill/>
            </a:ln>
          </p:spPr>
          <p:style>
            <a:lnRef idx="0"/>
            <a:fillRef idx="0"/>
            <a:effectRef idx="0"/>
            <a:fontRef idx="minor"/>
          </p:style>
        </p:sp>
        <p:sp>
          <p:nvSpPr>
            <p:cNvPr id="47" name="TextBox 8"/>
            <p:cNvSpPr/>
            <p:nvPr/>
          </p:nvSpPr>
          <p:spPr>
            <a:xfrm>
              <a:off x="11232000" y="1398960"/>
              <a:ext cx="3866040" cy="4144680"/>
            </a:xfrm>
            <a:prstGeom prst="rect">
              <a:avLst/>
            </a:prstGeom>
            <a:noFill/>
            <a:ln w="0">
              <a:noFill/>
            </a:ln>
          </p:spPr>
          <p:style>
            <a:lnRef idx="0"/>
            <a:fillRef idx="0"/>
            <a:effectRef idx="0"/>
            <a:fontRef idx="minor"/>
          </p:style>
        </p:sp>
      </p:grpSp>
      <p:grpSp>
        <p:nvGrpSpPr>
          <p:cNvPr id="48" name="Group 9"/>
          <p:cNvGrpSpPr/>
          <p:nvPr/>
        </p:nvGrpSpPr>
        <p:grpSpPr>
          <a:xfrm>
            <a:off x="15972120" y="475200"/>
            <a:ext cx="1240920" cy="756000"/>
            <a:chOff x="15972120" y="475200"/>
            <a:chExt cx="1240920" cy="756000"/>
          </a:xfrm>
        </p:grpSpPr>
        <p:sp>
          <p:nvSpPr>
            <p:cNvPr id="49" name="Freeform 10"/>
            <p:cNvSpPr/>
            <p:nvPr/>
          </p:nvSpPr>
          <p:spPr>
            <a:xfrm>
              <a:off x="15972120" y="655920"/>
              <a:ext cx="1240920" cy="575280"/>
            </a:xfrm>
            <a:custGeom>
              <a:avLst/>
              <a:gdLst/>
              <a:ahLst/>
              <a:rect l="l" t="t" r="r" b="b"/>
              <a:pathLst>
                <a:path w="326928" h="151600">
                  <a:moveTo>
                    <a:pt x="75800" y="0"/>
                  </a:moveTo>
                  <a:lnTo>
                    <a:pt x="251128" y="0"/>
                  </a:lnTo>
                  <a:cubicBezTo>
                    <a:pt x="292991" y="0"/>
                    <a:pt x="326928" y="33937"/>
                    <a:pt x="326928" y="75800"/>
                  </a:cubicBezTo>
                  <a:lnTo>
                    <a:pt x="326928" y="75800"/>
                  </a:lnTo>
                  <a:cubicBezTo>
                    <a:pt x="326928" y="117663"/>
                    <a:pt x="292991" y="151600"/>
                    <a:pt x="251128" y="151600"/>
                  </a:cubicBezTo>
                  <a:lnTo>
                    <a:pt x="75800" y="151600"/>
                  </a:lnTo>
                  <a:cubicBezTo>
                    <a:pt x="33937" y="151600"/>
                    <a:pt x="0" y="117663"/>
                    <a:pt x="0" y="75800"/>
                  </a:cubicBezTo>
                  <a:lnTo>
                    <a:pt x="0" y="75800"/>
                  </a:lnTo>
                  <a:cubicBezTo>
                    <a:pt x="0" y="33937"/>
                    <a:pt x="33937" y="0"/>
                    <a:pt x="75800" y="0"/>
                  </a:cubicBezTo>
                  <a:close/>
                </a:path>
              </a:pathLst>
            </a:custGeom>
            <a:solidFill>
              <a:srgbClr val="17726d"/>
            </a:solidFill>
            <a:ln w="0">
              <a:noFill/>
            </a:ln>
          </p:spPr>
          <p:style>
            <a:lnRef idx="0"/>
            <a:fillRef idx="0"/>
            <a:effectRef idx="0"/>
            <a:fontRef idx="minor"/>
          </p:style>
        </p:sp>
        <p:sp>
          <p:nvSpPr>
            <p:cNvPr id="50" name="TextBox 11"/>
            <p:cNvSpPr/>
            <p:nvPr/>
          </p:nvSpPr>
          <p:spPr>
            <a:xfrm>
              <a:off x="15972120" y="475200"/>
              <a:ext cx="1240920" cy="756000"/>
            </a:xfrm>
            <a:prstGeom prst="rect">
              <a:avLst/>
            </a:prstGeom>
            <a:noFill/>
            <a:ln w="0">
              <a:noFill/>
            </a:ln>
          </p:spPr>
          <p:style>
            <a:lnRef idx="0"/>
            <a:fillRef idx="0"/>
            <a:effectRef idx="0"/>
            <a:fontRef idx="minor"/>
          </p:style>
        </p:sp>
      </p:grpSp>
      <p:sp>
        <p:nvSpPr>
          <p:cNvPr id="51" name="Freeform 12"/>
          <p:cNvSpPr/>
          <p:nvPr/>
        </p:nvSpPr>
        <p:spPr>
          <a:xfrm>
            <a:off x="16275960" y="793800"/>
            <a:ext cx="633240" cy="299880"/>
          </a:xfrm>
          <a:custGeom>
            <a:avLst/>
            <a:gdLst/>
            <a:ahLst/>
            <a:rect l="l" t="t" r="r" b="b"/>
            <a:pathLst>
              <a:path w="633545" h="300142">
                <a:moveTo>
                  <a:pt x="0" y="0"/>
                </a:moveTo>
                <a:lnTo>
                  <a:pt x="633545" y="0"/>
                </a:lnTo>
                <a:lnTo>
                  <a:pt x="633545" y="300141"/>
                </a:lnTo>
                <a:lnTo>
                  <a:pt x="0" y="300141"/>
                </a:lnTo>
                <a:lnTo>
                  <a:pt x="0" y="0"/>
                </a:lnTo>
                <a:close/>
              </a:path>
            </a:pathLst>
          </a:custGeom>
          <a:blipFill rotWithShape="0">
            <a:blip r:embed="rId1"/>
            <a:srcRect/>
            <a:stretch/>
          </a:blipFill>
          <a:ln w="0">
            <a:noFill/>
          </a:ln>
        </p:spPr>
        <p:style>
          <a:lnRef idx="0"/>
          <a:fillRef idx="0"/>
          <a:effectRef idx="0"/>
          <a:fontRef idx="minor"/>
        </p:style>
      </p:sp>
      <p:sp>
        <p:nvSpPr>
          <p:cNvPr id="52" name="TextBox 13"/>
          <p:cNvSpPr/>
          <p:nvPr/>
        </p:nvSpPr>
        <p:spPr>
          <a:xfrm>
            <a:off x="1074600" y="9213120"/>
            <a:ext cx="2011680" cy="314640"/>
          </a:xfrm>
          <a:prstGeom prst="rect">
            <a:avLst/>
          </a:prstGeom>
          <a:noFill/>
          <a:ln w="0">
            <a:noFill/>
          </a:ln>
        </p:spPr>
        <p:style>
          <a:lnRef idx="0"/>
          <a:fillRef idx="0"/>
          <a:effectRef idx="0"/>
          <a:fontRef idx="minor"/>
        </p:style>
        <p:txBody>
          <a:bodyPr lIns="0" rIns="0" tIns="0" bIns="0" anchor="t">
            <a:spAutoFit/>
          </a:bodyPr>
          <a:p>
            <a:pPr algn="just">
              <a:lnSpc>
                <a:spcPts val="2480"/>
              </a:lnSpc>
              <a:buNone/>
              <a:tabLst>
                <a:tab algn="l" pos="0"/>
              </a:tabLst>
            </a:pPr>
            <a:r>
              <a:rPr b="1" lang="en-US" sz="1600" spc="-1" strike="noStrike">
                <a:solidFill>
                  <a:srgbClr val="000000"/>
                </a:solidFill>
                <a:latin typeface="Open Sans Medium"/>
                <a:ea typeface="Open Sans Medium"/>
              </a:rPr>
              <a:t>+123-456-7890 </a:t>
            </a:r>
            <a:endParaRPr b="0" lang="en-US" sz="1600" spc="-1" strike="noStrike">
              <a:latin typeface="Arial"/>
            </a:endParaRPr>
          </a:p>
        </p:txBody>
      </p:sp>
      <p:sp>
        <p:nvSpPr>
          <p:cNvPr id="53" name="TextBox 14"/>
          <p:cNvSpPr/>
          <p:nvPr/>
        </p:nvSpPr>
        <p:spPr>
          <a:xfrm>
            <a:off x="1074600" y="8881560"/>
            <a:ext cx="2011680" cy="314640"/>
          </a:xfrm>
          <a:prstGeom prst="rect">
            <a:avLst/>
          </a:prstGeom>
          <a:noFill/>
          <a:ln w="0">
            <a:noFill/>
          </a:ln>
        </p:spPr>
        <p:style>
          <a:lnRef idx="0"/>
          <a:fillRef idx="0"/>
          <a:effectRef idx="0"/>
          <a:fontRef idx="minor"/>
        </p:style>
        <p:txBody>
          <a:bodyPr lIns="0" rIns="0" tIns="0" bIns="0" anchor="t">
            <a:spAutoFit/>
          </a:bodyPr>
          <a:p>
            <a:pPr algn="just">
              <a:lnSpc>
                <a:spcPts val="2480"/>
              </a:lnSpc>
              <a:buNone/>
              <a:tabLst>
                <a:tab algn="l" pos="0"/>
              </a:tabLst>
            </a:pPr>
            <a:r>
              <a:rPr b="1" lang="en-US" sz="1600" spc="-1" strike="noStrike">
                <a:solidFill>
                  <a:srgbClr val="000000"/>
                </a:solidFill>
                <a:latin typeface="Open Sans Bold"/>
                <a:ea typeface="Open Sans Bold"/>
              </a:rPr>
              <a:t>Telephone</a:t>
            </a:r>
            <a:endParaRPr b="0" lang="en-US" sz="1600" spc="-1" strike="noStrike">
              <a:latin typeface="Arial"/>
            </a:endParaRPr>
          </a:p>
        </p:txBody>
      </p:sp>
      <p:sp>
        <p:nvSpPr>
          <p:cNvPr id="54" name="TextBox 15"/>
          <p:cNvSpPr/>
          <p:nvPr/>
        </p:nvSpPr>
        <p:spPr>
          <a:xfrm>
            <a:off x="3575160" y="9213120"/>
            <a:ext cx="2725200" cy="944640"/>
          </a:xfrm>
          <a:prstGeom prst="rect">
            <a:avLst/>
          </a:prstGeom>
          <a:noFill/>
          <a:ln w="0">
            <a:noFill/>
          </a:ln>
        </p:spPr>
        <p:style>
          <a:lnRef idx="0"/>
          <a:fillRef idx="0"/>
          <a:effectRef idx="0"/>
          <a:fontRef idx="minor"/>
        </p:style>
        <p:txBody>
          <a:bodyPr lIns="0" rIns="0" tIns="0" bIns="0" anchor="t">
            <a:spAutoFit/>
          </a:bodyPr>
          <a:p>
            <a:pPr algn="just">
              <a:lnSpc>
                <a:spcPts val="2480"/>
              </a:lnSpc>
              <a:buNone/>
            </a:pPr>
            <a:r>
              <a:rPr b="0" lang="en-US" sz="1600" spc="-1" strike="noStrike">
                <a:solidFill>
                  <a:srgbClr val="000000"/>
                </a:solidFill>
                <a:latin typeface="Open Sans"/>
                <a:ea typeface="Open Sans"/>
              </a:rPr>
              <a:t>123 Anywhere St., Any City, </a:t>
            </a:r>
            <a:endParaRPr b="0" lang="en-US" sz="1600" spc="-1" strike="noStrike">
              <a:latin typeface="Arial"/>
            </a:endParaRPr>
          </a:p>
          <a:p>
            <a:pPr algn="just">
              <a:lnSpc>
                <a:spcPts val="2480"/>
              </a:lnSpc>
              <a:buNone/>
              <a:tabLst>
                <a:tab algn="l" pos="0"/>
              </a:tabLst>
            </a:pPr>
            <a:r>
              <a:rPr b="0" lang="en-US" sz="1600" spc="-1" strike="noStrike">
                <a:solidFill>
                  <a:srgbClr val="000000"/>
                </a:solidFill>
                <a:latin typeface="Open Sans"/>
                <a:ea typeface="Open Sans"/>
              </a:rPr>
              <a:t>ST 12345 </a:t>
            </a:r>
            <a:endParaRPr b="0" lang="en-US" sz="1600" spc="-1" strike="noStrike">
              <a:latin typeface="Arial"/>
            </a:endParaRPr>
          </a:p>
        </p:txBody>
      </p:sp>
      <p:sp>
        <p:nvSpPr>
          <p:cNvPr id="55" name="TextBox 16"/>
          <p:cNvSpPr/>
          <p:nvPr/>
        </p:nvSpPr>
        <p:spPr>
          <a:xfrm>
            <a:off x="6824880" y="9213120"/>
            <a:ext cx="2868480" cy="314640"/>
          </a:xfrm>
          <a:prstGeom prst="rect">
            <a:avLst/>
          </a:prstGeom>
          <a:noFill/>
          <a:ln w="0">
            <a:noFill/>
          </a:ln>
        </p:spPr>
        <p:style>
          <a:lnRef idx="0"/>
          <a:fillRef idx="0"/>
          <a:effectRef idx="0"/>
          <a:fontRef idx="minor"/>
        </p:style>
        <p:txBody>
          <a:bodyPr lIns="0" rIns="0" tIns="0" bIns="0" anchor="t">
            <a:spAutoFit/>
          </a:bodyPr>
          <a:p>
            <a:pPr algn="just">
              <a:lnSpc>
                <a:spcPts val="2480"/>
              </a:lnSpc>
              <a:buNone/>
              <a:tabLst>
                <a:tab algn="l" pos="0"/>
              </a:tabLst>
            </a:pPr>
            <a:r>
              <a:rPr b="0" lang="en-US" sz="1600" spc="-1" strike="noStrike">
                <a:solidFill>
                  <a:srgbClr val="000000"/>
                </a:solidFill>
                <a:latin typeface="Open Sans"/>
                <a:ea typeface="Open Sans"/>
              </a:rPr>
              <a:t>www.reallygreatsite.com </a:t>
            </a:r>
            <a:endParaRPr b="0" lang="en-US" sz="1600" spc="-1" strike="noStrike">
              <a:latin typeface="Arial"/>
            </a:endParaRPr>
          </a:p>
        </p:txBody>
      </p:sp>
      <p:sp>
        <p:nvSpPr>
          <p:cNvPr id="56" name="TextBox 17"/>
          <p:cNvSpPr/>
          <p:nvPr/>
        </p:nvSpPr>
        <p:spPr>
          <a:xfrm>
            <a:off x="3575160" y="8881560"/>
            <a:ext cx="2725200" cy="314640"/>
          </a:xfrm>
          <a:prstGeom prst="rect">
            <a:avLst/>
          </a:prstGeom>
          <a:noFill/>
          <a:ln w="0">
            <a:noFill/>
          </a:ln>
        </p:spPr>
        <p:style>
          <a:lnRef idx="0"/>
          <a:fillRef idx="0"/>
          <a:effectRef idx="0"/>
          <a:fontRef idx="minor"/>
        </p:style>
        <p:txBody>
          <a:bodyPr lIns="0" rIns="0" tIns="0" bIns="0" anchor="t">
            <a:spAutoFit/>
          </a:bodyPr>
          <a:p>
            <a:pPr algn="just">
              <a:lnSpc>
                <a:spcPts val="2480"/>
              </a:lnSpc>
              <a:buNone/>
              <a:tabLst>
                <a:tab algn="l" pos="0"/>
              </a:tabLst>
            </a:pPr>
            <a:r>
              <a:rPr b="1" lang="en-US" sz="1600" spc="-1" strike="noStrike">
                <a:solidFill>
                  <a:srgbClr val="000000"/>
                </a:solidFill>
                <a:latin typeface="Open Sans Bold"/>
                <a:ea typeface="Open Sans Bold"/>
              </a:rPr>
              <a:t>Address</a:t>
            </a:r>
            <a:endParaRPr b="0" lang="en-US" sz="1600" spc="-1" strike="noStrike">
              <a:latin typeface="Arial"/>
            </a:endParaRPr>
          </a:p>
        </p:txBody>
      </p:sp>
      <p:sp>
        <p:nvSpPr>
          <p:cNvPr id="57" name="TextBox 18"/>
          <p:cNvSpPr/>
          <p:nvPr/>
        </p:nvSpPr>
        <p:spPr>
          <a:xfrm>
            <a:off x="6824880" y="8881560"/>
            <a:ext cx="2868480" cy="314640"/>
          </a:xfrm>
          <a:prstGeom prst="rect">
            <a:avLst/>
          </a:prstGeom>
          <a:noFill/>
          <a:ln w="0">
            <a:noFill/>
          </a:ln>
        </p:spPr>
        <p:style>
          <a:lnRef idx="0"/>
          <a:fillRef idx="0"/>
          <a:effectRef idx="0"/>
          <a:fontRef idx="minor"/>
        </p:style>
        <p:txBody>
          <a:bodyPr lIns="0" rIns="0" tIns="0" bIns="0" anchor="t">
            <a:spAutoFit/>
          </a:bodyPr>
          <a:p>
            <a:pPr algn="just">
              <a:lnSpc>
                <a:spcPts val="2480"/>
              </a:lnSpc>
              <a:buNone/>
              <a:tabLst>
                <a:tab algn="l" pos="0"/>
              </a:tabLst>
            </a:pPr>
            <a:r>
              <a:rPr b="1" lang="en-US" sz="1600" spc="-1" strike="noStrike">
                <a:solidFill>
                  <a:srgbClr val="000000"/>
                </a:solidFill>
                <a:latin typeface="Open Sans Bold"/>
                <a:ea typeface="Open Sans Bold"/>
              </a:rPr>
              <a:t>Website</a:t>
            </a:r>
            <a:endParaRPr b="0" lang="en-US" sz="1600" spc="-1" strike="noStrike">
              <a:latin typeface="Arial"/>
            </a:endParaRPr>
          </a:p>
        </p:txBody>
      </p:sp>
      <p:sp>
        <p:nvSpPr>
          <p:cNvPr id="58" name="TextBox 19"/>
          <p:cNvSpPr/>
          <p:nvPr/>
        </p:nvSpPr>
        <p:spPr>
          <a:xfrm>
            <a:off x="14344560" y="8862480"/>
            <a:ext cx="2868480" cy="393120"/>
          </a:xfrm>
          <a:prstGeom prst="rect">
            <a:avLst/>
          </a:prstGeom>
          <a:noFill/>
          <a:ln w="0">
            <a:noFill/>
          </a:ln>
        </p:spPr>
        <p:style>
          <a:lnRef idx="0"/>
          <a:fillRef idx="0"/>
          <a:effectRef idx="0"/>
          <a:fontRef idx="minor"/>
        </p:style>
        <p:txBody>
          <a:bodyPr lIns="0" rIns="0" tIns="0" bIns="0" anchor="t">
            <a:spAutoFit/>
          </a:bodyPr>
          <a:p>
            <a:pPr algn="r">
              <a:lnSpc>
                <a:spcPts val="3098"/>
              </a:lnSpc>
              <a:buNone/>
              <a:tabLst>
                <a:tab algn="l" pos="0"/>
              </a:tabLst>
            </a:pPr>
            <a:r>
              <a:rPr b="1" lang="en-US" sz="2000" spc="-1" strike="noStrike">
                <a:solidFill>
                  <a:srgbClr val="000000"/>
                </a:solidFill>
                <a:latin typeface="Open Sans Bold"/>
                <a:ea typeface="Open Sans Bold"/>
              </a:rPr>
              <a:t>February, 2025</a:t>
            </a:r>
            <a:endParaRPr b="0" lang="en-US" sz="2000" spc="-1" strike="noStrike">
              <a:latin typeface="Arial"/>
            </a:endParaRPr>
          </a:p>
        </p:txBody>
      </p:sp>
      <p:sp>
        <p:nvSpPr>
          <p:cNvPr id="59" name="TextBox 20"/>
          <p:cNvSpPr/>
          <p:nvPr/>
        </p:nvSpPr>
        <p:spPr>
          <a:xfrm>
            <a:off x="1857240" y="662760"/>
            <a:ext cx="3191040" cy="443880"/>
          </a:xfrm>
          <a:prstGeom prst="rect">
            <a:avLst/>
          </a:prstGeom>
          <a:noFill/>
          <a:ln w="0">
            <a:noFill/>
          </a:ln>
        </p:spPr>
        <p:style>
          <a:lnRef idx="0"/>
          <a:fillRef idx="0"/>
          <a:effectRef idx="0"/>
          <a:fontRef idx="minor"/>
        </p:style>
        <p:txBody>
          <a:bodyPr lIns="0" rIns="0" tIns="0" bIns="0" anchor="t">
            <a:spAutoFit/>
          </a:bodyPr>
          <a:p>
            <a:pPr>
              <a:lnSpc>
                <a:spcPts val="3498"/>
              </a:lnSpc>
              <a:buNone/>
            </a:pPr>
            <a:r>
              <a:rPr b="1" lang="en-US" sz="2500" spc="-1" strike="noStrike">
                <a:solidFill>
                  <a:srgbClr val="000000"/>
                </a:solidFill>
                <a:latin typeface="Open Sans Semi-Bold"/>
                <a:ea typeface="Open Sans Semi-Bold"/>
              </a:rPr>
              <a:t>British Airways</a:t>
            </a:r>
            <a:endParaRPr b="0" lang="en-US" sz="2500" spc="-1" strike="noStrike">
              <a:latin typeface="Arial"/>
            </a:endParaRPr>
          </a:p>
        </p:txBody>
      </p:sp>
      <p:sp>
        <p:nvSpPr>
          <p:cNvPr id="60" name="TextBox 21"/>
          <p:cNvSpPr/>
          <p:nvPr/>
        </p:nvSpPr>
        <p:spPr>
          <a:xfrm>
            <a:off x="0" y="1929240"/>
            <a:ext cx="18287640" cy="6495840"/>
          </a:xfrm>
          <a:prstGeom prst="rect">
            <a:avLst/>
          </a:prstGeom>
          <a:noFill/>
          <a:ln w="0">
            <a:noFill/>
          </a:ln>
        </p:spPr>
        <p:style>
          <a:lnRef idx="0"/>
          <a:fillRef idx="0"/>
          <a:effectRef idx="0"/>
          <a:fontRef idx="minor"/>
        </p:style>
        <p:txBody>
          <a:bodyPr lIns="0" rIns="0" tIns="0" bIns="0" anchor="t">
            <a:spAutoFit/>
          </a:bodyPr>
          <a:p>
            <a:pPr algn="ctr">
              <a:lnSpc>
                <a:spcPts val="17050"/>
              </a:lnSpc>
              <a:buNone/>
            </a:pPr>
            <a:r>
              <a:rPr b="1" lang="en-US" sz="11000" spc="-1" strike="noStrike">
                <a:solidFill>
                  <a:srgbClr val="17726d"/>
                </a:solidFill>
                <a:latin typeface="Open Sans Medium"/>
                <a:ea typeface="Open Sans Medium"/>
              </a:rPr>
              <a:t>British Airways Customer Review Analysis</a:t>
            </a:r>
            <a:endParaRPr b="0" lang="en-US" sz="110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TextBox 2"/>
          <p:cNvSpPr/>
          <p:nvPr/>
        </p:nvSpPr>
        <p:spPr>
          <a:xfrm>
            <a:off x="538200" y="552600"/>
            <a:ext cx="8869320" cy="1752120"/>
          </a:xfrm>
          <a:prstGeom prst="rect">
            <a:avLst/>
          </a:prstGeom>
          <a:noFill/>
          <a:ln w="0">
            <a:noFill/>
          </a:ln>
        </p:spPr>
        <p:style>
          <a:lnRef idx="0"/>
          <a:fillRef idx="0"/>
          <a:effectRef idx="0"/>
          <a:fontRef idx="minor"/>
        </p:style>
        <p:txBody>
          <a:bodyPr lIns="0" rIns="0" tIns="0" bIns="0" anchor="t">
            <a:spAutoFit/>
          </a:bodyPr>
          <a:p>
            <a:pPr>
              <a:lnSpc>
                <a:spcPts val="6900"/>
              </a:lnSpc>
              <a:buNone/>
            </a:pPr>
            <a:r>
              <a:rPr b="1" lang="en-US" sz="6569" spc="-1" strike="noStrike">
                <a:solidFill>
                  <a:srgbClr val="17726d"/>
                </a:solidFill>
                <a:latin typeface="Inter Bold"/>
                <a:ea typeface="Inter Bold"/>
              </a:rPr>
              <a:t>RECOMMENDATIONS</a:t>
            </a:r>
            <a:endParaRPr b="0" lang="en-US" sz="6569" spc="-1" strike="noStrike">
              <a:latin typeface="Arial"/>
            </a:endParaRPr>
          </a:p>
        </p:txBody>
      </p:sp>
      <p:grpSp>
        <p:nvGrpSpPr>
          <p:cNvPr id="178" name="Group 3"/>
          <p:cNvGrpSpPr/>
          <p:nvPr/>
        </p:nvGrpSpPr>
        <p:grpSpPr>
          <a:xfrm>
            <a:off x="13273920" y="-180720"/>
            <a:ext cx="5013720" cy="10467360"/>
            <a:chOff x="13273920" y="-180720"/>
            <a:chExt cx="5013720" cy="10467360"/>
          </a:xfrm>
        </p:grpSpPr>
        <p:sp>
          <p:nvSpPr>
            <p:cNvPr id="179" name="Freeform 4"/>
            <p:cNvSpPr/>
            <p:nvPr/>
          </p:nvSpPr>
          <p:spPr>
            <a:xfrm>
              <a:off x="13273920" y="0"/>
              <a:ext cx="5013720" cy="10286640"/>
            </a:xfrm>
            <a:custGeom>
              <a:avLst/>
              <a:gdLst/>
              <a:ahLst/>
              <a:rect l="l" t="t" r="r" b="b"/>
              <a:pathLst>
                <a:path w="1320603" h="2709333">
                  <a:moveTo>
                    <a:pt x="0" y="0"/>
                  </a:moveTo>
                  <a:lnTo>
                    <a:pt x="1320603" y="0"/>
                  </a:lnTo>
                  <a:lnTo>
                    <a:pt x="1320603" y="2709333"/>
                  </a:lnTo>
                  <a:lnTo>
                    <a:pt x="0" y="2709333"/>
                  </a:lnTo>
                  <a:close/>
                </a:path>
              </a:pathLst>
            </a:custGeom>
            <a:solidFill>
              <a:srgbClr val="f6f6f6"/>
            </a:solidFill>
            <a:ln w="0">
              <a:noFill/>
            </a:ln>
          </p:spPr>
          <p:style>
            <a:lnRef idx="0"/>
            <a:fillRef idx="0"/>
            <a:effectRef idx="0"/>
            <a:fontRef idx="minor"/>
          </p:style>
        </p:sp>
        <p:sp>
          <p:nvSpPr>
            <p:cNvPr id="180" name="TextBox 5"/>
            <p:cNvSpPr/>
            <p:nvPr/>
          </p:nvSpPr>
          <p:spPr>
            <a:xfrm>
              <a:off x="13273920" y="-180720"/>
              <a:ext cx="5013720" cy="10467360"/>
            </a:xfrm>
            <a:prstGeom prst="rect">
              <a:avLst/>
            </a:prstGeom>
            <a:noFill/>
            <a:ln w="0">
              <a:noFill/>
            </a:ln>
          </p:spPr>
          <p:style>
            <a:lnRef idx="0"/>
            <a:fillRef idx="0"/>
            <a:effectRef idx="0"/>
            <a:fontRef idx="minor"/>
          </p:style>
        </p:sp>
      </p:grpSp>
      <p:grpSp>
        <p:nvGrpSpPr>
          <p:cNvPr id="181" name="Group 6"/>
          <p:cNvGrpSpPr/>
          <p:nvPr/>
        </p:nvGrpSpPr>
        <p:grpSpPr>
          <a:xfrm>
            <a:off x="12292920" y="276840"/>
            <a:ext cx="5994720" cy="1407960"/>
            <a:chOff x="12292920" y="276840"/>
            <a:chExt cx="5994720" cy="1407960"/>
          </a:xfrm>
        </p:grpSpPr>
        <p:sp>
          <p:nvSpPr>
            <p:cNvPr id="182" name="Freeform 7"/>
            <p:cNvSpPr/>
            <p:nvPr/>
          </p:nvSpPr>
          <p:spPr>
            <a:xfrm>
              <a:off x="12292920" y="457560"/>
              <a:ext cx="5994720" cy="1226880"/>
            </a:xfrm>
            <a:custGeom>
              <a:avLst/>
              <a:gdLst/>
              <a:ahLst/>
              <a:rect l="l" t="t" r="r" b="b"/>
              <a:pathLst>
                <a:path w="1578973" h="323254">
                  <a:moveTo>
                    <a:pt x="0" y="0"/>
                  </a:moveTo>
                  <a:lnTo>
                    <a:pt x="1578973" y="0"/>
                  </a:lnTo>
                  <a:lnTo>
                    <a:pt x="1578973" y="323254"/>
                  </a:lnTo>
                  <a:lnTo>
                    <a:pt x="0" y="323254"/>
                  </a:lnTo>
                  <a:close/>
                </a:path>
              </a:pathLst>
            </a:custGeom>
            <a:solidFill>
              <a:srgbClr val="17726d"/>
            </a:solidFill>
            <a:ln w="0">
              <a:noFill/>
            </a:ln>
          </p:spPr>
          <p:style>
            <a:lnRef idx="0"/>
            <a:fillRef idx="0"/>
            <a:effectRef idx="0"/>
            <a:fontRef idx="minor"/>
          </p:style>
        </p:sp>
        <p:sp>
          <p:nvSpPr>
            <p:cNvPr id="183" name="TextBox 8"/>
            <p:cNvSpPr/>
            <p:nvPr/>
          </p:nvSpPr>
          <p:spPr>
            <a:xfrm>
              <a:off x="12292920" y="276840"/>
              <a:ext cx="5994720" cy="1407960"/>
            </a:xfrm>
            <a:prstGeom prst="rect">
              <a:avLst/>
            </a:prstGeom>
            <a:noFill/>
            <a:ln w="0">
              <a:noFill/>
            </a:ln>
          </p:spPr>
          <p:style>
            <a:lnRef idx="0"/>
            <a:fillRef idx="0"/>
            <a:effectRef idx="0"/>
            <a:fontRef idx="minor"/>
          </p:style>
        </p:sp>
      </p:grpSp>
      <p:grpSp>
        <p:nvGrpSpPr>
          <p:cNvPr id="184" name="Group 9"/>
          <p:cNvGrpSpPr/>
          <p:nvPr/>
        </p:nvGrpSpPr>
        <p:grpSpPr>
          <a:xfrm>
            <a:off x="12185280" y="3098520"/>
            <a:ext cx="5145480" cy="2876040"/>
            <a:chOff x="12185280" y="3098520"/>
            <a:chExt cx="5145480" cy="2876040"/>
          </a:xfrm>
        </p:grpSpPr>
        <p:pic>
          <p:nvPicPr>
            <p:cNvPr id="185" name="Picture 10" descr=""/>
            <p:cNvPicPr/>
            <p:nvPr/>
          </p:nvPicPr>
          <p:blipFill>
            <a:blip r:embed="rId1"/>
            <a:srcRect l="0" t="32346" r="28888" b="8103"/>
            <a:stretch/>
          </p:blipFill>
          <p:spPr>
            <a:xfrm>
              <a:off x="12185280" y="3098520"/>
              <a:ext cx="5145480" cy="2876040"/>
            </a:xfrm>
            <a:prstGeom prst="rect">
              <a:avLst/>
            </a:prstGeom>
            <a:ln w="0">
              <a:noFill/>
            </a:ln>
          </p:spPr>
        </p:pic>
      </p:grpSp>
      <p:grpSp>
        <p:nvGrpSpPr>
          <p:cNvPr id="186" name="Group 11"/>
          <p:cNvGrpSpPr/>
          <p:nvPr/>
        </p:nvGrpSpPr>
        <p:grpSpPr>
          <a:xfrm>
            <a:off x="6463800" y="3098520"/>
            <a:ext cx="5145480" cy="2876040"/>
            <a:chOff x="6463800" y="3098520"/>
            <a:chExt cx="5145480" cy="2876040"/>
          </a:xfrm>
        </p:grpSpPr>
        <p:pic>
          <p:nvPicPr>
            <p:cNvPr id="187" name="Picture 12" descr=""/>
            <p:cNvPicPr/>
            <p:nvPr/>
          </p:nvPicPr>
          <p:blipFill>
            <a:blip r:embed="rId2"/>
            <a:srcRect l="0" t="7814" r="0" b="7814"/>
            <a:stretch/>
          </p:blipFill>
          <p:spPr>
            <a:xfrm>
              <a:off x="6463800" y="3098520"/>
              <a:ext cx="5145480" cy="2876040"/>
            </a:xfrm>
            <a:prstGeom prst="rect">
              <a:avLst/>
            </a:prstGeom>
            <a:ln w="0">
              <a:noFill/>
            </a:ln>
          </p:spPr>
        </p:pic>
      </p:grpSp>
      <p:grpSp>
        <p:nvGrpSpPr>
          <p:cNvPr id="188" name="Group 13"/>
          <p:cNvGrpSpPr/>
          <p:nvPr/>
        </p:nvGrpSpPr>
        <p:grpSpPr>
          <a:xfrm>
            <a:off x="849600" y="3098520"/>
            <a:ext cx="5145480" cy="2876040"/>
            <a:chOff x="849600" y="3098520"/>
            <a:chExt cx="5145480" cy="2876040"/>
          </a:xfrm>
        </p:grpSpPr>
        <p:pic>
          <p:nvPicPr>
            <p:cNvPr id="189" name="Picture 14" descr=""/>
            <p:cNvPicPr/>
            <p:nvPr/>
          </p:nvPicPr>
          <p:blipFill>
            <a:blip r:embed="rId3"/>
            <a:srcRect l="0" t="5811" r="0" b="5811"/>
            <a:stretch/>
          </p:blipFill>
          <p:spPr>
            <a:xfrm>
              <a:off x="849600" y="3098520"/>
              <a:ext cx="5145480" cy="2876040"/>
            </a:xfrm>
            <a:prstGeom prst="rect">
              <a:avLst/>
            </a:prstGeom>
            <a:ln w="0">
              <a:noFill/>
            </a:ln>
          </p:spPr>
        </p:pic>
      </p:grpSp>
      <p:sp>
        <p:nvSpPr>
          <p:cNvPr id="190" name="TextBox 15"/>
          <p:cNvSpPr/>
          <p:nvPr/>
        </p:nvSpPr>
        <p:spPr>
          <a:xfrm>
            <a:off x="839880" y="6279480"/>
            <a:ext cx="5154840" cy="959400"/>
          </a:xfrm>
          <a:prstGeom prst="rect">
            <a:avLst/>
          </a:prstGeom>
          <a:noFill/>
          <a:ln w="0">
            <a:noFill/>
          </a:ln>
        </p:spPr>
        <p:style>
          <a:lnRef idx="0"/>
          <a:fillRef idx="0"/>
          <a:effectRef idx="0"/>
          <a:fontRef idx="minor"/>
        </p:style>
        <p:txBody>
          <a:bodyPr lIns="0" rIns="0" tIns="0" bIns="0" anchor="t">
            <a:spAutoFit/>
          </a:bodyPr>
          <a:p>
            <a:pPr>
              <a:lnSpc>
                <a:spcPts val="3779"/>
              </a:lnSpc>
              <a:buNone/>
            </a:pPr>
            <a:r>
              <a:rPr b="1" lang="en-US" sz="2700" spc="-1" strike="noStrike">
                <a:solidFill>
                  <a:srgbClr val="17726d"/>
                </a:solidFill>
                <a:latin typeface="Inter Bold"/>
                <a:ea typeface="Inter Bold"/>
              </a:rPr>
              <a:t>Priority Areas for Improvement</a:t>
            </a:r>
            <a:endParaRPr b="0" lang="en-US" sz="2700" spc="-1" strike="noStrike">
              <a:latin typeface="Arial"/>
            </a:endParaRPr>
          </a:p>
        </p:txBody>
      </p:sp>
      <p:sp>
        <p:nvSpPr>
          <p:cNvPr id="191" name="TextBox 16"/>
          <p:cNvSpPr/>
          <p:nvPr/>
        </p:nvSpPr>
        <p:spPr>
          <a:xfrm>
            <a:off x="6463800" y="6279480"/>
            <a:ext cx="5154840" cy="479520"/>
          </a:xfrm>
          <a:prstGeom prst="rect">
            <a:avLst/>
          </a:prstGeom>
          <a:noFill/>
          <a:ln w="0">
            <a:noFill/>
          </a:ln>
        </p:spPr>
        <p:style>
          <a:lnRef idx="0"/>
          <a:fillRef idx="0"/>
          <a:effectRef idx="0"/>
          <a:fontRef idx="minor"/>
        </p:style>
        <p:txBody>
          <a:bodyPr lIns="0" rIns="0" tIns="0" bIns="0" anchor="t">
            <a:spAutoFit/>
          </a:bodyPr>
          <a:p>
            <a:pPr>
              <a:lnSpc>
                <a:spcPts val="3779"/>
              </a:lnSpc>
              <a:buNone/>
            </a:pPr>
            <a:r>
              <a:rPr b="1" lang="en-US" sz="2700" spc="-1" strike="noStrike">
                <a:solidFill>
                  <a:srgbClr val="17726d"/>
                </a:solidFill>
                <a:latin typeface="Inter Bold"/>
                <a:ea typeface="Inter Bold"/>
              </a:rPr>
              <a:t>Service Enhancement</a:t>
            </a:r>
            <a:endParaRPr b="0" lang="en-US" sz="2700" spc="-1" strike="noStrike">
              <a:latin typeface="Arial"/>
            </a:endParaRPr>
          </a:p>
        </p:txBody>
      </p:sp>
      <p:sp>
        <p:nvSpPr>
          <p:cNvPr id="192" name="TextBox 17"/>
          <p:cNvSpPr/>
          <p:nvPr/>
        </p:nvSpPr>
        <p:spPr>
          <a:xfrm>
            <a:off x="12292920" y="6314040"/>
            <a:ext cx="5154840" cy="479520"/>
          </a:xfrm>
          <a:prstGeom prst="rect">
            <a:avLst/>
          </a:prstGeom>
          <a:noFill/>
          <a:ln w="0">
            <a:noFill/>
          </a:ln>
        </p:spPr>
        <p:style>
          <a:lnRef idx="0"/>
          <a:fillRef idx="0"/>
          <a:effectRef idx="0"/>
          <a:fontRef idx="minor"/>
        </p:style>
        <p:txBody>
          <a:bodyPr lIns="0" rIns="0" tIns="0" bIns="0" anchor="t">
            <a:spAutoFit/>
          </a:bodyPr>
          <a:p>
            <a:pPr>
              <a:lnSpc>
                <a:spcPts val="3779"/>
              </a:lnSpc>
              <a:buNone/>
            </a:pPr>
            <a:r>
              <a:rPr b="1" lang="en-US" sz="2700" spc="-1" strike="noStrike">
                <a:solidFill>
                  <a:srgbClr val="17726d"/>
                </a:solidFill>
                <a:latin typeface="Inter Bold"/>
                <a:ea typeface="Inter Bold"/>
              </a:rPr>
              <a:t>Customer Experience</a:t>
            </a:r>
            <a:endParaRPr b="0" lang="en-US" sz="2700" spc="-1" strike="noStrike">
              <a:latin typeface="Arial"/>
            </a:endParaRPr>
          </a:p>
        </p:txBody>
      </p:sp>
      <p:grpSp>
        <p:nvGrpSpPr>
          <p:cNvPr id="193" name="Group 18"/>
          <p:cNvGrpSpPr/>
          <p:nvPr/>
        </p:nvGrpSpPr>
        <p:grpSpPr>
          <a:xfrm>
            <a:off x="-1061640" y="8036640"/>
            <a:ext cx="3802680" cy="3802680"/>
            <a:chOff x="-1061640" y="8036640"/>
            <a:chExt cx="3802680" cy="3802680"/>
          </a:xfrm>
        </p:grpSpPr>
        <p:sp>
          <p:nvSpPr>
            <p:cNvPr id="194" name="Freeform 19"/>
            <p:cNvSpPr/>
            <p:nvPr/>
          </p:nvSpPr>
          <p:spPr>
            <a:xfrm>
              <a:off x="-1061640" y="8036640"/>
              <a:ext cx="3802680" cy="380268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f6f6f6"/>
              </a:solidFill>
              <a:miter/>
            </a:ln>
          </p:spPr>
          <p:style>
            <a:lnRef idx="0"/>
            <a:fillRef idx="0"/>
            <a:effectRef idx="0"/>
            <a:fontRef idx="minor"/>
          </p:style>
        </p:sp>
        <p:sp>
          <p:nvSpPr>
            <p:cNvPr id="195" name="TextBox 20"/>
            <p:cNvSpPr/>
            <p:nvPr/>
          </p:nvSpPr>
          <p:spPr>
            <a:xfrm>
              <a:off x="-705240" y="8170560"/>
              <a:ext cx="3089880" cy="3312720"/>
            </a:xfrm>
            <a:prstGeom prst="rect">
              <a:avLst/>
            </a:prstGeom>
            <a:noFill/>
            <a:ln w="0">
              <a:noFill/>
            </a:ln>
          </p:spPr>
          <p:style>
            <a:lnRef idx="0"/>
            <a:fillRef idx="0"/>
            <a:effectRef idx="0"/>
            <a:fontRef idx="minor"/>
          </p:style>
        </p:sp>
      </p:grpSp>
      <p:sp>
        <p:nvSpPr>
          <p:cNvPr id="196" name="TextBox 21"/>
          <p:cNvSpPr/>
          <p:nvPr/>
        </p:nvSpPr>
        <p:spPr>
          <a:xfrm>
            <a:off x="839880" y="7373160"/>
            <a:ext cx="4930560" cy="3305880"/>
          </a:xfrm>
          <a:prstGeom prst="rect">
            <a:avLst/>
          </a:prstGeom>
          <a:noFill/>
          <a:ln w="0">
            <a:noFill/>
          </a:ln>
        </p:spPr>
        <p:style>
          <a:lnRef idx="0"/>
          <a:fillRef idx="0"/>
          <a:effectRef idx="0"/>
          <a:fontRef idx="minor"/>
        </p:style>
        <p:txBody>
          <a:bodyPr lIns="0" rIns="0" tIns="0" bIns="0" anchor="t">
            <a:spAutoFit/>
          </a:bodyPr>
          <a:p>
            <a:pPr lvl="1" marL="518040" indent="-259200" algn="just">
              <a:lnSpc>
                <a:spcPts val="3719"/>
              </a:lnSpc>
              <a:buClr>
                <a:srgbClr val="000000"/>
              </a:buClr>
              <a:buFont typeface="Arial"/>
              <a:buChar char="•"/>
            </a:pPr>
            <a:r>
              <a:rPr b="0" lang="en-US" sz="2400" spc="-1" strike="noStrike">
                <a:solidFill>
                  <a:srgbClr val="000000"/>
                </a:solidFill>
                <a:latin typeface="Open Sans"/>
                <a:ea typeface="Open Sans"/>
              </a:rPr>
              <a:t>Enhance baggage handling systems and tracking</a:t>
            </a:r>
            <a:endParaRPr b="0" lang="en-US" sz="2400" spc="-1" strike="noStrike">
              <a:latin typeface="Arial"/>
            </a:endParaRPr>
          </a:p>
          <a:p>
            <a:pPr lvl="1" marL="518040" indent="-259200" algn="just">
              <a:lnSpc>
                <a:spcPts val="3719"/>
              </a:lnSpc>
              <a:buClr>
                <a:srgbClr val="000000"/>
              </a:buClr>
              <a:buFont typeface="Arial"/>
              <a:buChar char="•"/>
            </a:pPr>
            <a:r>
              <a:rPr b="0" lang="en-US" sz="2400" spc="-1" strike="noStrike">
                <a:solidFill>
                  <a:srgbClr val="000000"/>
                </a:solidFill>
                <a:latin typeface="Open Sans"/>
                <a:ea typeface="Open Sans"/>
              </a:rPr>
              <a:t>Streamline customer service response protocols</a:t>
            </a:r>
            <a:endParaRPr b="0" lang="en-US" sz="2400" spc="-1" strike="noStrike">
              <a:latin typeface="Arial"/>
            </a:endParaRPr>
          </a:p>
          <a:p>
            <a:pPr lvl="1" marL="518040" indent="-259200" algn="just">
              <a:lnSpc>
                <a:spcPts val="3719"/>
              </a:lnSpc>
              <a:buClr>
                <a:srgbClr val="000000"/>
              </a:buClr>
              <a:buFont typeface="Arial"/>
              <a:buChar char="•"/>
            </a:pPr>
            <a:r>
              <a:rPr b="0" lang="en-US" sz="2400" spc="-1" strike="noStrike">
                <a:solidFill>
                  <a:srgbClr val="000000"/>
                </a:solidFill>
                <a:latin typeface="Open Sans"/>
                <a:ea typeface="Open Sans"/>
              </a:rPr>
              <a:t>Improve flight punctuality and delay communication</a:t>
            </a:r>
            <a:endParaRPr b="0" lang="en-US" sz="2400" spc="-1" strike="noStrike">
              <a:latin typeface="Arial"/>
            </a:endParaRPr>
          </a:p>
          <a:p>
            <a:pPr algn="just">
              <a:lnSpc>
                <a:spcPts val="3719"/>
              </a:lnSpc>
              <a:buNone/>
              <a:tabLst>
                <a:tab algn="l" pos="0"/>
              </a:tabLst>
            </a:pPr>
            <a:endParaRPr b="0" lang="en-US" sz="1800" spc="-1" strike="noStrike">
              <a:latin typeface="Arial"/>
            </a:endParaRPr>
          </a:p>
        </p:txBody>
      </p:sp>
      <p:sp>
        <p:nvSpPr>
          <p:cNvPr id="197" name="TextBox 22"/>
          <p:cNvSpPr/>
          <p:nvPr/>
        </p:nvSpPr>
        <p:spPr>
          <a:xfrm>
            <a:off x="6566400" y="7134840"/>
            <a:ext cx="4930560" cy="3305880"/>
          </a:xfrm>
          <a:prstGeom prst="rect">
            <a:avLst/>
          </a:prstGeom>
          <a:noFill/>
          <a:ln w="0">
            <a:noFill/>
          </a:ln>
        </p:spPr>
        <p:style>
          <a:lnRef idx="0"/>
          <a:fillRef idx="0"/>
          <a:effectRef idx="0"/>
          <a:fontRef idx="minor"/>
        </p:style>
        <p:txBody>
          <a:bodyPr lIns="0" rIns="0" tIns="0" bIns="0" anchor="t">
            <a:spAutoFit/>
          </a:bodyPr>
          <a:p>
            <a:pPr lvl="1" marL="518040" indent="-259200" algn="just">
              <a:lnSpc>
                <a:spcPts val="3719"/>
              </a:lnSpc>
              <a:buClr>
                <a:srgbClr val="000000"/>
              </a:buClr>
              <a:buFont typeface="Arial"/>
              <a:buChar char="•"/>
            </a:pPr>
            <a:r>
              <a:rPr b="0" lang="en-US" sz="2400" spc="-1" strike="noStrike">
                <a:solidFill>
                  <a:srgbClr val="000000"/>
                </a:solidFill>
                <a:latin typeface="Open Sans"/>
                <a:ea typeface="Open Sans"/>
              </a:rPr>
              <a:t>Invest in staff training for consistent service delivery</a:t>
            </a:r>
            <a:endParaRPr b="0" lang="en-US" sz="2400" spc="-1" strike="noStrike">
              <a:latin typeface="Arial"/>
            </a:endParaRPr>
          </a:p>
          <a:p>
            <a:pPr lvl="1" marL="518040" indent="-259200" algn="just">
              <a:lnSpc>
                <a:spcPts val="3719"/>
              </a:lnSpc>
              <a:buClr>
                <a:srgbClr val="000000"/>
              </a:buClr>
              <a:buFont typeface="Arial"/>
              <a:buChar char="•"/>
            </a:pPr>
            <a:r>
              <a:rPr b="0" lang="en-US" sz="2400" spc="-1" strike="noStrike">
                <a:solidFill>
                  <a:srgbClr val="000000"/>
                </a:solidFill>
                <a:latin typeface="Open Sans"/>
                <a:ea typeface="Open Sans"/>
              </a:rPr>
              <a:t>Upgrade booking systems to reduce technical issues</a:t>
            </a:r>
            <a:endParaRPr b="0" lang="en-US" sz="2400" spc="-1" strike="noStrike">
              <a:latin typeface="Arial"/>
            </a:endParaRPr>
          </a:p>
          <a:p>
            <a:pPr lvl="1" marL="518040" indent="-259200" algn="just">
              <a:lnSpc>
                <a:spcPts val="3719"/>
              </a:lnSpc>
              <a:buClr>
                <a:srgbClr val="000000"/>
              </a:buClr>
              <a:buFont typeface="Arial"/>
              <a:buChar char="•"/>
            </a:pPr>
            <a:r>
              <a:rPr b="0" lang="en-US" sz="2400" spc="-1" strike="noStrike">
                <a:solidFill>
                  <a:srgbClr val="000000"/>
                </a:solidFill>
                <a:latin typeface="Open Sans"/>
                <a:ea typeface="Open Sans"/>
              </a:rPr>
              <a:t>Review and enhance food service quality</a:t>
            </a:r>
            <a:endParaRPr b="0" lang="en-US" sz="2400" spc="-1" strike="noStrike">
              <a:latin typeface="Arial"/>
            </a:endParaRPr>
          </a:p>
          <a:p>
            <a:pPr algn="just">
              <a:lnSpc>
                <a:spcPts val="3719"/>
              </a:lnSpc>
              <a:buNone/>
              <a:tabLst>
                <a:tab algn="l" pos="0"/>
              </a:tabLst>
            </a:pPr>
            <a:endParaRPr b="0" lang="en-US" sz="1800" spc="-1" strike="noStrike">
              <a:latin typeface="Arial"/>
            </a:endParaRPr>
          </a:p>
        </p:txBody>
      </p:sp>
      <p:sp>
        <p:nvSpPr>
          <p:cNvPr id="198" name="TextBox 23"/>
          <p:cNvSpPr/>
          <p:nvPr/>
        </p:nvSpPr>
        <p:spPr>
          <a:xfrm>
            <a:off x="12185280" y="7050240"/>
            <a:ext cx="4930560" cy="3778200"/>
          </a:xfrm>
          <a:prstGeom prst="rect">
            <a:avLst/>
          </a:prstGeom>
          <a:noFill/>
          <a:ln w="0">
            <a:noFill/>
          </a:ln>
        </p:spPr>
        <p:style>
          <a:lnRef idx="0"/>
          <a:fillRef idx="0"/>
          <a:effectRef idx="0"/>
          <a:fontRef idx="minor"/>
        </p:style>
        <p:txBody>
          <a:bodyPr lIns="0" rIns="0" tIns="0" bIns="0" anchor="t">
            <a:spAutoFit/>
          </a:bodyPr>
          <a:p>
            <a:pPr lvl="1" marL="518040" indent="-259200" algn="just">
              <a:lnSpc>
                <a:spcPts val="3719"/>
              </a:lnSpc>
              <a:buClr>
                <a:srgbClr val="000000"/>
              </a:buClr>
              <a:buFont typeface="Arial"/>
              <a:buChar char="•"/>
            </a:pPr>
            <a:r>
              <a:rPr b="0" lang="en-US" sz="2400" spc="-1" strike="noStrike">
                <a:solidFill>
                  <a:srgbClr val="000000"/>
                </a:solidFill>
                <a:latin typeface="Open Sans"/>
                <a:ea typeface="Open Sans"/>
              </a:rPr>
              <a:t>Implement proactive communication during delays</a:t>
            </a:r>
            <a:endParaRPr b="0" lang="en-US" sz="2400" spc="-1" strike="noStrike">
              <a:latin typeface="Arial"/>
            </a:endParaRPr>
          </a:p>
          <a:p>
            <a:pPr lvl="1" marL="518040" indent="-259200" algn="just">
              <a:lnSpc>
                <a:spcPts val="3719"/>
              </a:lnSpc>
              <a:buClr>
                <a:srgbClr val="000000"/>
              </a:buClr>
              <a:buFont typeface="Arial"/>
              <a:buChar char="•"/>
            </a:pPr>
            <a:r>
              <a:rPr b="0" lang="en-US" sz="2400" spc="-1" strike="noStrike">
                <a:solidFill>
                  <a:srgbClr val="000000"/>
                </a:solidFill>
                <a:latin typeface="Open Sans"/>
                <a:ea typeface="Open Sans"/>
              </a:rPr>
              <a:t>Enhance lounge services as a positive differentiator</a:t>
            </a:r>
            <a:endParaRPr b="0" lang="en-US" sz="2400" spc="-1" strike="noStrike">
              <a:latin typeface="Arial"/>
            </a:endParaRPr>
          </a:p>
          <a:p>
            <a:pPr lvl="1" marL="518040" indent="-259200" algn="just">
              <a:lnSpc>
                <a:spcPts val="3719"/>
              </a:lnSpc>
              <a:buClr>
                <a:srgbClr val="000000"/>
              </a:buClr>
              <a:buFont typeface="Arial"/>
              <a:buChar char="•"/>
            </a:pPr>
            <a:r>
              <a:rPr b="0" lang="en-US" sz="2400" spc="-1" strike="noStrike">
                <a:solidFill>
                  <a:srgbClr val="000000"/>
                </a:solidFill>
                <a:latin typeface="Open Sans"/>
                <a:ea typeface="Open Sans"/>
              </a:rPr>
              <a:t>Improve seat comfort based on feedback</a:t>
            </a:r>
            <a:endParaRPr b="0" lang="en-US" sz="2400" spc="-1" strike="noStrike">
              <a:latin typeface="Arial"/>
            </a:endParaRPr>
          </a:p>
          <a:p>
            <a:pPr algn="just">
              <a:lnSpc>
                <a:spcPts val="3719"/>
              </a:lnSpc>
              <a:buNone/>
              <a:tabLst>
                <a:tab algn="l" pos="0"/>
              </a:tabLst>
            </a:pPr>
            <a:endParaRPr b="0" lang="en-US" sz="1800" spc="-1" strike="noStrike">
              <a:latin typeface="Arial"/>
            </a:endParaRPr>
          </a:p>
        </p:txBody>
      </p:sp>
      <p:sp>
        <p:nvSpPr>
          <p:cNvPr id="199" name="TextBox 24"/>
          <p:cNvSpPr/>
          <p:nvPr/>
        </p:nvSpPr>
        <p:spPr>
          <a:xfrm>
            <a:off x="14870520" y="836280"/>
            <a:ext cx="3191040" cy="443880"/>
          </a:xfrm>
          <a:prstGeom prst="rect">
            <a:avLst/>
          </a:prstGeom>
          <a:noFill/>
          <a:ln w="0">
            <a:noFill/>
          </a:ln>
        </p:spPr>
        <p:style>
          <a:lnRef idx="0"/>
          <a:fillRef idx="0"/>
          <a:effectRef idx="0"/>
          <a:fontRef idx="minor"/>
        </p:style>
        <p:txBody>
          <a:bodyPr lIns="0" rIns="0" tIns="0" bIns="0" anchor="t">
            <a:spAutoFit/>
          </a:bodyPr>
          <a:p>
            <a:pPr>
              <a:lnSpc>
                <a:spcPts val="3498"/>
              </a:lnSpc>
              <a:buNone/>
            </a:pPr>
            <a:r>
              <a:rPr b="1" lang="en-US" sz="2500" spc="-1" strike="noStrike">
                <a:solidFill>
                  <a:srgbClr val="ffffff"/>
                </a:solidFill>
                <a:latin typeface="Open Sans Semi-Bold"/>
                <a:ea typeface="Open Sans Semi-Bold"/>
              </a:rPr>
              <a:t>British Airways</a:t>
            </a:r>
            <a:endParaRPr b="0" lang="en-US" sz="25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00" name="Group 2"/>
          <p:cNvGrpSpPr/>
          <p:nvPr/>
        </p:nvGrpSpPr>
        <p:grpSpPr>
          <a:xfrm>
            <a:off x="12634560" y="-180720"/>
            <a:ext cx="5653080" cy="10467360"/>
            <a:chOff x="12634560" y="-180720"/>
            <a:chExt cx="5653080" cy="10467360"/>
          </a:xfrm>
        </p:grpSpPr>
        <p:sp>
          <p:nvSpPr>
            <p:cNvPr id="201" name="Freeform 3"/>
            <p:cNvSpPr/>
            <p:nvPr/>
          </p:nvSpPr>
          <p:spPr>
            <a:xfrm>
              <a:off x="12634560" y="0"/>
              <a:ext cx="5653080" cy="10286640"/>
            </a:xfrm>
            <a:custGeom>
              <a:avLst/>
              <a:gdLst/>
              <a:ahLst/>
              <a:rect l="l" t="t" r="r" b="b"/>
              <a:pathLst>
                <a:path w="1488959" h="2709333">
                  <a:moveTo>
                    <a:pt x="0" y="0"/>
                  </a:moveTo>
                  <a:lnTo>
                    <a:pt x="1488959" y="0"/>
                  </a:lnTo>
                  <a:lnTo>
                    <a:pt x="1488959" y="2709333"/>
                  </a:lnTo>
                  <a:lnTo>
                    <a:pt x="0" y="2709333"/>
                  </a:lnTo>
                  <a:close/>
                </a:path>
              </a:pathLst>
            </a:custGeom>
            <a:solidFill>
              <a:srgbClr val="f6f6f6"/>
            </a:solidFill>
            <a:ln w="0">
              <a:noFill/>
            </a:ln>
          </p:spPr>
          <p:style>
            <a:lnRef idx="0"/>
            <a:fillRef idx="0"/>
            <a:effectRef idx="0"/>
            <a:fontRef idx="minor"/>
          </p:style>
        </p:sp>
        <p:sp>
          <p:nvSpPr>
            <p:cNvPr id="202" name="TextBox 4"/>
            <p:cNvSpPr/>
            <p:nvPr/>
          </p:nvSpPr>
          <p:spPr>
            <a:xfrm>
              <a:off x="12634560" y="-180720"/>
              <a:ext cx="5653080" cy="10467360"/>
            </a:xfrm>
            <a:prstGeom prst="rect">
              <a:avLst/>
            </a:prstGeom>
            <a:noFill/>
            <a:ln w="0">
              <a:noFill/>
            </a:ln>
          </p:spPr>
          <p:style>
            <a:lnRef idx="0"/>
            <a:fillRef idx="0"/>
            <a:effectRef idx="0"/>
            <a:fontRef idx="minor"/>
          </p:style>
        </p:sp>
      </p:grpSp>
      <p:grpSp>
        <p:nvGrpSpPr>
          <p:cNvPr id="203" name="Group 5"/>
          <p:cNvGrpSpPr/>
          <p:nvPr/>
        </p:nvGrpSpPr>
        <p:grpSpPr>
          <a:xfrm>
            <a:off x="9448920" y="-2143800"/>
            <a:ext cx="7809840" cy="7809840"/>
            <a:chOff x="9448920" y="-2143800"/>
            <a:chExt cx="7809840" cy="7809840"/>
          </a:xfrm>
        </p:grpSpPr>
        <p:sp>
          <p:nvSpPr>
            <p:cNvPr id="204" name="Freeform 6"/>
            <p:cNvSpPr/>
            <p:nvPr/>
          </p:nvSpPr>
          <p:spPr>
            <a:xfrm>
              <a:off x="9448920" y="-2143800"/>
              <a:ext cx="7809840" cy="7809840"/>
            </a:xfrm>
            <a:custGeom>
              <a:avLst/>
              <a:gdLst/>
              <a:ahLst/>
              <a:rect l="l" t="t" r="r" b="b"/>
              <a:pathLst>
                <a:path w="6350000" h="6350000">
                  <a:moveTo>
                    <a:pt x="4838700" y="0"/>
                  </a:moveTo>
                  <a:lnTo>
                    <a:pt x="1511300" y="0"/>
                  </a:lnTo>
                  <a:cubicBezTo>
                    <a:pt x="676910" y="0"/>
                    <a:pt x="0" y="676910"/>
                    <a:pt x="0" y="1511300"/>
                  </a:cubicBezTo>
                  <a:lnTo>
                    <a:pt x="0" y="6350000"/>
                  </a:lnTo>
                  <a:lnTo>
                    <a:pt x="4838700" y="6350000"/>
                  </a:lnTo>
                  <a:cubicBezTo>
                    <a:pt x="5673090" y="6350000"/>
                    <a:pt x="6350000" y="5673090"/>
                    <a:pt x="6350000" y="4838700"/>
                  </a:cubicBezTo>
                  <a:lnTo>
                    <a:pt x="6350000" y="0"/>
                  </a:lnTo>
                  <a:lnTo>
                    <a:pt x="4838700" y="0"/>
                  </a:lnTo>
                  <a:close/>
                </a:path>
              </a:pathLst>
            </a:custGeom>
            <a:blipFill rotWithShape="0">
              <a:blip r:embed="rId1"/>
              <a:srcRect/>
              <a:stretch/>
            </a:blipFill>
            <a:ln w="0">
              <a:noFill/>
            </a:ln>
          </p:spPr>
          <p:style>
            <a:lnRef idx="0"/>
            <a:fillRef idx="0"/>
            <a:effectRef idx="0"/>
            <a:fontRef idx="minor"/>
          </p:style>
        </p:sp>
      </p:grpSp>
      <p:grpSp>
        <p:nvGrpSpPr>
          <p:cNvPr id="205" name="Group 7"/>
          <p:cNvGrpSpPr/>
          <p:nvPr/>
        </p:nvGrpSpPr>
        <p:grpSpPr>
          <a:xfrm>
            <a:off x="17400960" y="-180720"/>
            <a:ext cx="862920" cy="2095200"/>
            <a:chOff x="17400960" y="-180720"/>
            <a:chExt cx="862920" cy="2095200"/>
          </a:xfrm>
        </p:grpSpPr>
        <p:sp>
          <p:nvSpPr>
            <p:cNvPr id="206" name="Freeform 8"/>
            <p:cNvSpPr/>
            <p:nvPr/>
          </p:nvSpPr>
          <p:spPr>
            <a:xfrm>
              <a:off x="17400960" y="0"/>
              <a:ext cx="862920" cy="1914480"/>
            </a:xfrm>
            <a:custGeom>
              <a:avLst/>
              <a:gdLst/>
              <a:ahLst/>
              <a:rect l="l" t="t" r="r" b="b"/>
              <a:pathLst>
                <a:path w="227399" h="504314">
                  <a:moveTo>
                    <a:pt x="0" y="0"/>
                  </a:moveTo>
                  <a:lnTo>
                    <a:pt x="227399" y="0"/>
                  </a:lnTo>
                  <a:lnTo>
                    <a:pt x="227399" y="504314"/>
                  </a:lnTo>
                  <a:lnTo>
                    <a:pt x="0" y="504314"/>
                  </a:lnTo>
                  <a:close/>
                </a:path>
              </a:pathLst>
            </a:custGeom>
            <a:solidFill>
              <a:srgbClr val="17726d"/>
            </a:solidFill>
            <a:ln w="0">
              <a:noFill/>
            </a:ln>
          </p:spPr>
          <p:style>
            <a:lnRef idx="0"/>
            <a:fillRef idx="0"/>
            <a:effectRef idx="0"/>
            <a:fontRef idx="minor"/>
          </p:style>
        </p:sp>
        <p:sp>
          <p:nvSpPr>
            <p:cNvPr id="207" name="TextBox 9"/>
            <p:cNvSpPr/>
            <p:nvPr/>
          </p:nvSpPr>
          <p:spPr>
            <a:xfrm>
              <a:off x="17400960" y="-180720"/>
              <a:ext cx="862920" cy="2095200"/>
            </a:xfrm>
            <a:prstGeom prst="rect">
              <a:avLst/>
            </a:prstGeom>
            <a:noFill/>
            <a:ln w="0">
              <a:noFill/>
            </a:ln>
          </p:spPr>
          <p:style>
            <a:lnRef idx="0"/>
            <a:fillRef idx="0"/>
            <a:effectRef idx="0"/>
            <a:fontRef idx="minor"/>
          </p:style>
        </p:sp>
      </p:grpSp>
      <p:grpSp>
        <p:nvGrpSpPr>
          <p:cNvPr id="208" name="Group 10"/>
          <p:cNvGrpSpPr/>
          <p:nvPr/>
        </p:nvGrpSpPr>
        <p:grpSpPr>
          <a:xfrm>
            <a:off x="-1061640" y="8036640"/>
            <a:ext cx="3802680" cy="3802680"/>
            <a:chOff x="-1061640" y="8036640"/>
            <a:chExt cx="3802680" cy="3802680"/>
          </a:xfrm>
        </p:grpSpPr>
        <p:sp>
          <p:nvSpPr>
            <p:cNvPr id="209" name="Freeform 11"/>
            <p:cNvSpPr/>
            <p:nvPr/>
          </p:nvSpPr>
          <p:spPr>
            <a:xfrm>
              <a:off x="-1061640" y="8036640"/>
              <a:ext cx="3802680" cy="380268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f6f6f6"/>
              </a:solidFill>
              <a:miter/>
            </a:ln>
          </p:spPr>
          <p:style>
            <a:lnRef idx="0"/>
            <a:fillRef idx="0"/>
            <a:effectRef idx="0"/>
            <a:fontRef idx="minor"/>
          </p:style>
        </p:sp>
        <p:sp>
          <p:nvSpPr>
            <p:cNvPr id="210" name="TextBox 12"/>
            <p:cNvSpPr/>
            <p:nvPr/>
          </p:nvSpPr>
          <p:spPr>
            <a:xfrm>
              <a:off x="-705240" y="8170560"/>
              <a:ext cx="3089880" cy="3312720"/>
            </a:xfrm>
            <a:prstGeom prst="rect">
              <a:avLst/>
            </a:prstGeom>
            <a:noFill/>
            <a:ln w="0">
              <a:noFill/>
            </a:ln>
          </p:spPr>
          <p:style>
            <a:lnRef idx="0"/>
            <a:fillRef idx="0"/>
            <a:effectRef idx="0"/>
            <a:fontRef idx="minor"/>
          </p:style>
        </p:sp>
      </p:grpSp>
      <p:grpSp>
        <p:nvGrpSpPr>
          <p:cNvPr id="211" name="Group 13"/>
          <p:cNvGrpSpPr/>
          <p:nvPr/>
        </p:nvGrpSpPr>
        <p:grpSpPr>
          <a:xfrm>
            <a:off x="0" y="9914040"/>
            <a:ext cx="18263880" cy="372600"/>
            <a:chOff x="0" y="9914040"/>
            <a:chExt cx="18263880" cy="372600"/>
          </a:xfrm>
        </p:grpSpPr>
        <p:sp>
          <p:nvSpPr>
            <p:cNvPr id="212" name="Freeform 14"/>
            <p:cNvSpPr/>
            <p:nvPr/>
          </p:nvSpPr>
          <p:spPr>
            <a:xfrm>
              <a:off x="0" y="10094760"/>
              <a:ext cx="18263880" cy="191880"/>
            </a:xfrm>
            <a:custGeom>
              <a:avLst/>
              <a:gdLst/>
              <a:ahLst/>
              <a:rect l="l" t="t" r="r" b="b"/>
              <a:pathLst>
                <a:path w="4810343" h="50648">
                  <a:moveTo>
                    <a:pt x="0" y="0"/>
                  </a:moveTo>
                  <a:lnTo>
                    <a:pt x="4810343" y="0"/>
                  </a:lnTo>
                  <a:lnTo>
                    <a:pt x="4810343" y="50648"/>
                  </a:lnTo>
                  <a:lnTo>
                    <a:pt x="0" y="50648"/>
                  </a:lnTo>
                  <a:close/>
                </a:path>
              </a:pathLst>
            </a:custGeom>
            <a:solidFill>
              <a:srgbClr val="17726d"/>
            </a:solidFill>
            <a:ln w="0">
              <a:noFill/>
            </a:ln>
          </p:spPr>
          <p:style>
            <a:lnRef idx="0"/>
            <a:fillRef idx="0"/>
            <a:effectRef idx="0"/>
            <a:fontRef idx="minor"/>
          </p:style>
        </p:sp>
        <p:sp>
          <p:nvSpPr>
            <p:cNvPr id="213" name="TextBox 15"/>
            <p:cNvSpPr/>
            <p:nvPr/>
          </p:nvSpPr>
          <p:spPr>
            <a:xfrm>
              <a:off x="0" y="9914040"/>
              <a:ext cx="18263880" cy="372600"/>
            </a:xfrm>
            <a:prstGeom prst="rect">
              <a:avLst/>
            </a:prstGeom>
            <a:noFill/>
            <a:ln w="0">
              <a:noFill/>
            </a:ln>
          </p:spPr>
          <p:style>
            <a:lnRef idx="0"/>
            <a:fillRef idx="0"/>
            <a:effectRef idx="0"/>
            <a:fontRef idx="minor"/>
          </p:style>
        </p:sp>
      </p:grpSp>
      <p:sp>
        <p:nvSpPr>
          <p:cNvPr id="214" name="TextBox 16"/>
          <p:cNvSpPr/>
          <p:nvPr/>
        </p:nvSpPr>
        <p:spPr>
          <a:xfrm>
            <a:off x="270360" y="419040"/>
            <a:ext cx="6818400" cy="852840"/>
          </a:xfrm>
          <a:prstGeom prst="rect">
            <a:avLst/>
          </a:prstGeom>
          <a:noFill/>
          <a:ln w="0">
            <a:noFill/>
          </a:ln>
        </p:spPr>
        <p:style>
          <a:lnRef idx="0"/>
          <a:fillRef idx="0"/>
          <a:effectRef idx="0"/>
          <a:fontRef idx="minor"/>
        </p:style>
        <p:txBody>
          <a:bodyPr lIns="0" rIns="0" tIns="0" bIns="0" anchor="t">
            <a:spAutoFit/>
          </a:bodyPr>
          <a:p>
            <a:pPr>
              <a:lnSpc>
                <a:spcPts val="3359"/>
              </a:lnSpc>
              <a:buNone/>
              <a:tabLst>
                <a:tab algn="l" pos="0"/>
              </a:tabLst>
            </a:pPr>
            <a:r>
              <a:rPr b="1" lang="en-US" sz="2400" spc="174" strike="noStrike">
                <a:solidFill>
                  <a:srgbClr val="000000"/>
                </a:solidFill>
                <a:latin typeface="Open Sans Bold"/>
                <a:ea typeface="Open Sans Bold"/>
              </a:rPr>
              <a:t>SUGGESTED IMPLEMENTATION TIMELINE</a:t>
            </a:r>
            <a:endParaRPr b="0" lang="en-US" sz="2400" spc="-1" strike="noStrike">
              <a:latin typeface="Arial"/>
            </a:endParaRPr>
          </a:p>
        </p:txBody>
      </p:sp>
      <p:sp>
        <p:nvSpPr>
          <p:cNvPr id="215" name="TextBox 17"/>
          <p:cNvSpPr/>
          <p:nvPr/>
        </p:nvSpPr>
        <p:spPr>
          <a:xfrm>
            <a:off x="632520" y="2208600"/>
            <a:ext cx="6724440" cy="3719160"/>
          </a:xfrm>
          <a:prstGeom prst="rect">
            <a:avLst/>
          </a:prstGeom>
          <a:noFill/>
          <a:ln w="0">
            <a:noFill/>
          </a:ln>
        </p:spPr>
        <p:style>
          <a:lnRef idx="0"/>
          <a:fillRef idx="0"/>
          <a:effectRef idx="0"/>
          <a:fontRef idx="minor"/>
        </p:style>
        <p:txBody>
          <a:bodyPr lIns="0" rIns="0" tIns="0" bIns="0" anchor="t">
            <a:spAutoFit/>
          </a:bodyPr>
          <a:p>
            <a:pPr algn="just">
              <a:lnSpc>
                <a:spcPts val="4184"/>
              </a:lnSpc>
              <a:buNone/>
            </a:pPr>
            <a:r>
              <a:rPr b="1" lang="en-US" sz="2700" spc="-1" strike="noStrike">
                <a:solidFill>
                  <a:srgbClr val="000000"/>
                </a:solidFill>
                <a:latin typeface="Open Sans Bold"/>
                <a:ea typeface="Open Sans Bold"/>
              </a:rPr>
              <a:t>Short-term (0-6 months):</a:t>
            </a:r>
            <a:endParaRPr b="0" lang="en-US" sz="2700" spc="-1" strike="noStrike">
              <a:latin typeface="Arial"/>
            </a:endParaRPr>
          </a:p>
          <a:p>
            <a:pPr lvl="1" marL="582840" indent="-291600" algn="just">
              <a:lnSpc>
                <a:spcPts val="4184"/>
              </a:lnSpc>
              <a:buClr>
                <a:srgbClr val="000000"/>
              </a:buClr>
              <a:buFont typeface="Arial"/>
              <a:buChar char="•"/>
            </a:pPr>
            <a:r>
              <a:rPr b="0" lang="en-US" sz="2700" spc="-1" strike="noStrike">
                <a:solidFill>
                  <a:srgbClr val="000000"/>
                </a:solidFill>
                <a:latin typeface="Open Sans"/>
                <a:ea typeface="Open Sans"/>
              </a:rPr>
              <a:t>Customer service response time improvement</a:t>
            </a:r>
            <a:endParaRPr b="0" lang="en-US" sz="2700" spc="-1" strike="noStrike">
              <a:latin typeface="Arial"/>
            </a:endParaRPr>
          </a:p>
          <a:p>
            <a:pPr lvl="1" marL="582840" indent="-291600" algn="just">
              <a:lnSpc>
                <a:spcPts val="4184"/>
              </a:lnSpc>
              <a:buClr>
                <a:srgbClr val="000000"/>
              </a:buClr>
              <a:buFont typeface="Arial"/>
              <a:buChar char="•"/>
            </a:pPr>
            <a:r>
              <a:rPr b="0" lang="en-US" sz="2700" spc="-1" strike="noStrike">
                <a:solidFill>
                  <a:srgbClr val="000000"/>
                </a:solidFill>
                <a:latin typeface="Open Sans"/>
                <a:ea typeface="Open Sans"/>
              </a:rPr>
              <a:t>Staff training programs</a:t>
            </a:r>
            <a:endParaRPr b="0" lang="en-US" sz="2700" spc="-1" strike="noStrike">
              <a:latin typeface="Arial"/>
            </a:endParaRPr>
          </a:p>
          <a:p>
            <a:pPr lvl="1" marL="582840" indent="-291600" algn="just">
              <a:lnSpc>
                <a:spcPts val="4184"/>
              </a:lnSpc>
              <a:buClr>
                <a:srgbClr val="000000"/>
              </a:buClr>
              <a:buFont typeface="Arial"/>
              <a:buChar char="•"/>
            </a:pPr>
            <a:r>
              <a:rPr b="0" lang="en-US" sz="2700" spc="-1" strike="noStrike">
                <a:solidFill>
                  <a:srgbClr val="000000"/>
                </a:solidFill>
                <a:latin typeface="Open Sans"/>
                <a:ea typeface="Open Sans"/>
              </a:rPr>
              <a:t>Communication protocol enhancement</a:t>
            </a:r>
            <a:endParaRPr b="0" lang="en-US" sz="2700" spc="-1" strike="noStrike">
              <a:latin typeface="Arial"/>
            </a:endParaRPr>
          </a:p>
          <a:p>
            <a:pPr algn="just">
              <a:lnSpc>
                <a:spcPts val="4184"/>
              </a:lnSpc>
              <a:buNone/>
              <a:tabLst>
                <a:tab algn="l" pos="0"/>
              </a:tabLst>
            </a:pPr>
            <a:endParaRPr b="0" lang="en-US" sz="1800" spc="-1" strike="noStrike">
              <a:latin typeface="Arial"/>
            </a:endParaRPr>
          </a:p>
        </p:txBody>
      </p:sp>
      <p:sp>
        <p:nvSpPr>
          <p:cNvPr id="216" name="TextBox 18"/>
          <p:cNvSpPr/>
          <p:nvPr/>
        </p:nvSpPr>
        <p:spPr>
          <a:xfrm>
            <a:off x="632520" y="6275880"/>
            <a:ext cx="6724440" cy="3187800"/>
          </a:xfrm>
          <a:prstGeom prst="rect">
            <a:avLst/>
          </a:prstGeom>
          <a:noFill/>
          <a:ln w="0">
            <a:noFill/>
          </a:ln>
        </p:spPr>
        <p:style>
          <a:lnRef idx="0"/>
          <a:fillRef idx="0"/>
          <a:effectRef idx="0"/>
          <a:fontRef idx="minor"/>
        </p:style>
        <p:txBody>
          <a:bodyPr lIns="0" rIns="0" tIns="0" bIns="0" anchor="t">
            <a:spAutoFit/>
          </a:bodyPr>
          <a:p>
            <a:pPr algn="just">
              <a:lnSpc>
                <a:spcPts val="4184"/>
              </a:lnSpc>
              <a:buNone/>
            </a:pPr>
            <a:r>
              <a:rPr b="1" lang="en-US" sz="2700" spc="-1" strike="noStrike">
                <a:solidFill>
                  <a:srgbClr val="000000"/>
                </a:solidFill>
                <a:latin typeface="Open Sans Bold"/>
                <a:ea typeface="Open Sans Bold"/>
              </a:rPr>
              <a:t>Medium-term (6-12 months):</a:t>
            </a:r>
            <a:endParaRPr b="0" lang="en-US" sz="2700" spc="-1" strike="noStrike">
              <a:latin typeface="Arial"/>
            </a:endParaRPr>
          </a:p>
          <a:p>
            <a:pPr lvl="1" marL="582840" indent="-291600" algn="just">
              <a:lnSpc>
                <a:spcPts val="4184"/>
              </a:lnSpc>
              <a:buClr>
                <a:srgbClr val="000000"/>
              </a:buClr>
              <a:buFont typeface="Arial"/>
              <a:buChar char="•"/>
            </a:pPr>
            <a:r>
              <a:rPr b="0" lang="en-US" sz="2700" spc="-1" strike="noStrike">
                <a:solidFill>
                  <a:srgbClr val="000000"/>
                </a:solidFill>
                <a:latin typeface="Open Sans"/>
                <a:ea typeface="Open Sans"/>
              </a:rPr>
              <a:t>Baggage handling system upgrades</a:t>
            </a:r>
            <a:endParaRPr b="0" lang="en-US" sz="2700" spc="-1" strike="noStrike">
              <a:latin typeface="Arial"/>
            </a:endParaRPr>
          </a:p>
          <a:p>
            <a:pPr lvl="1" marL="582840" indent="-291600" algn="just">
              <a:lnSpc>
                <a:spcPts val="4184"/>
              </a:lnSpc>
              <a:buClr>
                <a:srgbClr val="000000"/>
              </a:buClr>
              <a:buFont typeface="Arial"/>
              <a:buChar char="•"/>
            </a:pPr>
            <a:r>
              <a:rPr b="0" lang="en-US" sz="2700" spc="-1" strike="noStrike">
                <a:solidFill>
                  <a:srgbClr val="000000"/>
                </a:solidFill>
                <a:latin typeface="Open Sans"/>
                <a:ea typeface="Open Sans"/>
              </a:rPr>
              <a:t>Booking system improvements</a:t>
            </a:r>
            <a:endParaRPr b="0" lang="en-US" sz="2700" spc="-1" strike="noStrike">
              <a:latin typeface="Arial"/>
            </a:endParaRPr>
          </a:p>
          <a:p>
            <a:pPr lvl="1" marL="582840" indent="-291600" algn="just">
              <a:lnSpc>
                <a:spcPts val="4184"/>
              </a:lnSpc>
              <a:buClr>
                <a:srgbClr val="000000"/>
              </a:buClr>
              <a:buFont typeface="Arial"/>
              <a:buChar char="•"/>
            </a:pPr>
            <a:r>
              <a:rPr b="0" lang="en-US" sz="2700" spc="-1" strike="noStrike">
                <a:solidFill>
                  <a:srgbClr val="000000"/>
                </a:solidFill>
                <a:latin typeface="Open Sans"/>
                <a:ea typeface="Open Sans"/>
              </a:rPr>
              <a:t>Food service quality enhancement</a:t>
            </a:r>
            <a:endParaRPr b="0" lang="en-US" sz="2700" spc="-1" strike="noStrike">
              <a:latin typeface="Arial"/>
            </a:endParaRPr>
          </a:p>
          <a:p>
            <a:pPr algn="just">
              <a:lnSpc>
                <a:spcPts val="4184"/>
              </a:lnSpc>
              <a:buNone/>
              <a:tabLst>
                <a:tab algn="l" pos="0"/>
              </a:tabLst>
            </a:pPr>
            <a:endParaRPr b="0" lang="en-US" sz="1800" spc="-1" strike="noStrike">
              <a:latin typeface="Arial"/>
            </a:endParaRPr>
          </a:p>
        </p:txBody>
      </p:sp>
      <p:sp>
        <p:nvSpPr>
          <p:cNvPr id="217" name="TextBox 19"/>
          <p:cNvSpPr/>
          <p:nvPr/>
        </p:nvSpPr>
        <p:spPr>
          <a:xfrm>
            <a:off x="9590400" y="6275880"/>
            <a:ext cx="6724440" cy="3187800"/>
          </a:xfrm>
          <a:prstGeom prst="rect">
            <a:avLst/>
          </a:prstGeom>
          <a:noFill/>
          <a:ln w="0">
            <a:noFill/>
          </a:ln>
        </p:spPr>
        <p:style>
          <a:lnRef idx="0"/>
          <a:fillRef idx="0"/>
          <a:effectRef idx="0"/>
          <a:fontRef idx="minor"/>
        </p:style>
        <p:txBody>
          <a:bodyPr lIns="0" rIns="0" tIns="0" bIns="0" anchor="t">
            <a:spAutoFit/>
          </a:bodyPr>
          <a:p>
            <a:pPr algn="just">
              <a:lnSpc>
                <a:spcPts val="4184"/>
              </a:lnSpc>
              <a:buNone/>
            </a:pPr>
            <a:r>
              <a:rPr b="1" lang="en-US" sz="2700" spc="-1" strike="noStrike">
                <a:solidFill>
                  <a:srgbClr val="000000"/>
                </a:solidFill>
                <a:latin typeface="Open Sans Bold"/>
                <a:ea typeface="Open Sans Bold"/>
              </a:rPr>
              <a:t>Long-term (12+ months):</a:t>
            </a:r>
            <a:endParaRPr b="0" lang="en-US" sz="2700" spc="-1" strike="noStrike">
              <a:latin typeface="Arial"/>
            </a:endParaRPr>
          </a:p>
          <a:p>
            <a:pPr lvl="1" marL="582840" indent="-291600" algn="just">
              <a:lnSpc>
                <a:spcPts val="4184"/>
              </a:lnSpc>
              <a:buClr>
                <a:srgbClr val="000000"/>
              </a:buClr>
              <a:buFont typeface="Arial"/>
              <a:buChar char="•"/>
            </a:pPr>
            <a:r>
              <a:rPr b="0" lang="en-US" sz="2700" spc="-1" strike="noStrike">
                <a:solidFill>
                  <a:srgbClr val="000000"/>
                </a:solidFill>
                <a:latin typeface="Open Sans"/>
                <a:ea typeface="Open Sans"/>
              </a:rPr>
              <a:t>Fleet comfort upgrades</a:t>
            </a:r>
            <a:endParaRPr b="0" lang="en-US" sz="2700" spc="-1" strike="noStrike">
              <a:latin typeface="Arial"/>
            </a:endParaRPr>
          </a:p>
          <a:p>
            <a:pPr lvl="1" marL="582840" indent="-291600" algn="just">
              <a:lnSpc>
                <a:spcPts val="4184"/>
              </a:lnSpc>
              <a:buClr>
                <a:srgbClr val="000000"/>
              </a:buClr>
              <a:buFont typeface="Arial"/>
              <a:buChar char="•"/>
            </a:pPr>
            <a:r>
              <a:rPr b="0" lang="en-US" sz="2700" spc="-1" strike="noStrike">
                <a:solidFill>
                  <a:srgbClr val="000000"/>
                </a:solidFill>
                <a:latin typeface="Open Sans"/>
                <a:ea typeface="Open Sans"/>
              </a:rPr>
              <a:t>Lounge renovation and expansion</a:t>
            </a:r>
            <a:endParaRPr b="0" lang="en-US" sz="2700" spc="-1" strike="noStrike">
              <a:latin typeface="Arial"/>
            </a:endParaRPr>
          </a:p>
          <a:p>
            <a:pPr lvl="1" marL="582840" indent="-291600" algn="just">
              <a:lnSpc>
                <a:spcPts val="4184"/>
              </a:lnSpc>
              <a:buClr>
                <a:srgbClr val="000000"/>
              </a:buClr>
              <a:buFont typeface="Arial"/>
              <a:buChar char="•"/>
            </a:pPr>
            <a:r>
              <a:rPr b="0" lang="en-US" sz="2700" spc="-1" strike="noStrike">
                <a:solidFill>
                  <a:srgbClr val="000000"/>
                </a:solidFill>
                <a:latin typeface="Open Sans"/>
                <a:ea typeface="Open Sans"/>
              </a:rPr>
              <a:t>Complete digital transformation of customer service</a:t>
            </a:r>
            <a:endParaRPr b="0" lang="en-US" sz="2700" spc="-1" strike="noStrike">
              <a:latin typeface="Arial"/>
            </a:endParaRPr>
          </a:p>
          <a:p>
            <a:pPr algn="just">
              <a:lnSpc>
                <a:spcPts val="4184"/>
              </a:lnSpc>
              <a:buNone/>
              <a:tabLst>
                <a:tab algn="l" pos="0"/>
              </a:tabLst>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18" name="Group 2"/>
          <p:cNvGrpSpPr/>
          <p:nvPr/>
        </p:nvGrpSpPr>
        <p:grpSpPr>
          <a:xfrm>
            <a:off x="0" y="6683400"/>
            <a:ext cx="18287640" cy="3603240"/>
            <a:chOff x="0" y="6683400"/>
            <a:chExt cx="18287640" cy="3603240"/>
          </a:xfrm>
        </p:grpSpPr>
        <p:sp>
          <p:nvSpPr>
            <p:cNvPr id="219" name="Freeform 3"/>
            <p:cNvSpPr/>
            <p:nvPr/>
          </p:nvSpPr>
          <p:spPr>
            <a:xfrm>
              <a:off x="0" y="6864120"/>
              <a:ext cx="18287640" cy="3422520"/>
            </a:xfrm>
            <a:custGeom>
              <a:avLst/>
              <a:gdLst/>
              <a:ahLst/>
              <a:rect l="l" t="t" r="r" b="b"/>
              <a:pathLst>
                <a:path w="4816592" h="901471">
                  <a:moveTo>
                    <a:pt x="0" y="0"/>
                  </a:moveTo>
                  <a:lnTo>
                    <a:pt x="4816592" y="0"/>
                  </a:lnTo>
                  <a:lnTo>
                    <a:pt x="4816592" y="901471"/>
                  </a:lnTo>
                  <a:lnTo>
                    <a:pt x="0" y="901471"/>
                  </a:lnTo>
                  <a:close/>
                </a:path>
              </a:pathLst>
            </a:custGeom>
            <a:solidFill>
              <a:srgbClr val="f6f6f6"/>
            </a:solidFill>
            <a:ln w="0">
              <a:noFill/>
            </a:ln>
          </p:spPr>
          <p:style>
            <a:lnRef idx="0"/>
            <a:fillRef idx="0"/>
            <a:effectRef idx="0"/>
            <a:fontRef idx="minor"/>
          </p:style>
        </p:sp>
        <p:sp>
          <p:nvSpPr>
            <p:cNvPr id="220" name="TextBox 4"/>
            <p:cNvSpPr/>
            <p:nvPr/>
          </p:nvSpPr>
          <p:spPr>
            <a:xfrm>
              <a:off x="0" y="6683400"/>
              <a:ext cx="18287640" cy="3603240"/>
            </a:xfrm>
            <a:prstGeom prst="rect">
              <a:avLst/>
            </a:prstGeom>
            <a:noFill/>
            <a:ln w="0">
              <a:noFill/>
            </a:ln>
          </p:spPr>
          <p:style>
            <a:lnRef idx="0"/>
            <a:fillRef idx="0"/>
            <a:effectRef idx="0"/>
            <a:fontRef idx="minor"/>
          </p:style>
        </p:sp>
      </p:grpSp>
      <p:grpSp>
        <p:nvGrpSpPr>
          <p:cNvPr id="221" name="Group 5"/>
          <p:cNvGrpSpPr/>
          <p:nvPr/>
        </p:nvGrpSpPr>
        <p:grpSpPr>
          <a:xfrm>
            <a:off x="839880" y="2436120"/>
            <a:ext cx="5432760" cy="7056360"/>
            <a:chOff x="839880" y="2436120"/>
            <a:chExt cx="5432760" cy="7056360"/>
          </a:xfrm>
        </p:grpSpPr>
        <p:sp>
          <p:nvSpPr>
            <p:cNvPr id="222" name="Freeform 6"/>
            <p:cNvSpPr/>
            <p:nvPr/>
          </p:nvSpPr>
          <p:spPr>
            <a:xfrm>
              <a:off x="839880" y="2691000"/>
              <a:ext cx="5432760" cy="6801480"/>
            </a:xfrm>
            <a:custGeom>
              <a:avLst/>
              <a:gdLst/>
              <a:ahLst/>
              <a:rect l="l" t="t" r="r" b="b"/>
              <a:pathLst>
                <a:path w="812800" h="1017520">
                  <a:moveTo>
                    <a:pt x="126817" y="0"/>
                  </a:moveTo>
                  <a:lnTo>
                    <a:pt x="685982" y="0"/>
                  </a:lnTo>
                  <a:cubicBezTo>
                    <a:pt x="719617" y="0"/>
                    <a:pt x="751873" y="13361"/>
                    <a:pt x="775656" y="37144"/>
                  </a:cubicBezTo>
                  <a:cubicBezTo>
                    <a:pt x="799439" y="60927"/>
                    <a:pt x="812800" y="93183"/>
                    <a:pt x="812800" y="126817"/>
                  </a:cubicBezTo>
                  <a:lnTo>
                    <a:pt x="812800" y="890703"/>
                  </a:lnTo>
                  <a:cubicBezTo>
                    <a:pt x="812800" y="924337"/>
                    <a:pt x="799439" y="956593"/>
                    <a:pt x="775656" y="980376"/>
                  </a:cubicBezTo>
                  <a:cubicBezTo>
                    <a:pt x="751873" y="1004159"/>
                    <a:pt x="719617" y="1017520"/>
                    <a:pt x="685982" y="1017520"/>
                  </a:cubicBezTo>
                  <a:lnTo>
                    <a:pt x="126817" y="1017520"/>
                  </a:lnTo>
                  <a:cubicBezTo>
                    <a:pt x="93183" y="1017520"/>
                    <a:pt x="60927" y="1004159"/>
                    <a:pt x="37144" y="980376"/>
                  </a:cubicBezTo>
                  <a:cubicBezTo>
                    <a:pt x="13361" y="956593"/>
                    <a:pt x="0" y="924337"/>
                    <a:pt x="0" y="890703"/>
                  </a:cubicBezTo>
                  <a:lnTo>
                    <a:pt x="0" y="126817"/>
                  </a:lnTo>
                  <a:cubicBezTo>
                    <a:pt x="0" y="93183"/>
                    <a:pt x="13361" y="60927"/>
                    <a:pt x="37144" y="37144"/>
                  </a:cubicBezTo>
                  <a:cubicBezTo>
                    <a:pt x="60927" y="13361"/>
                    <a:pt x="93183" y="0"/>
                    <a:pt x="126817" y="0"/>
                  </a:cubicBezTo>
                  <a:close/>
                </a:path>
              </a:pathLst>
            </a:custGeom>
            <a:solidFill>
              <a:srgbClr val="eae4d2"/>
            </a:solidFill>
            <a:ln w="0">
              <a:noFill/>
            </a:ln>
          </p:spPr>
          <p:style>
            <a:lnRef idx="0"/>
            <a:fillRef idx="0"/>
            <a:effectRef idx="0"/>
            <a:fontRef idx="minor"/>
          </p:style>
        </p:sp>
        <p:sp>
          <p:nvSpPr>
            <p:cNvPr id="223" name="TextBox 7"/>
            <p:cNvSpPr/>
            <p:nvPr/>
          </p:nvSpPr>
          <p:spPr>
            <a:xfrm>
              <a:off x="839880" y="2436120"/>
              <a:ext cx="5432760" cy="7056000"/>
            </a:xfrm>
            <a:prstGeom prst="rect">
              <a:avLst/>
            </a:prstGeom>
            <a:noFill/>
            <a:ln w="0">
              <a:noFill/>
            </a:ln>
          </p:spPr>
          <p:style>
            <a:lnRef idx="0"/>
            <a:fillRef idx="0"/>
            <a:effectRef idx="0"/>
            <a:fontRef idx="minor"/>
          </p:style>
        </p:sp>
      </p:grpSp>
      <p:grpSp>
        <p:nvGrpSpPr>
          <p:cNvPr id="224" name="Group 8"/>
          <p:cNvGrpSpPr/>
          <p:nvPr/>
        </p:nvGrpSpPr>
        <p:grpSpPr>
          <a:xfrm>
            <a:off x="6427440" y="2436120"/>
            <a:ext cx="5432760" cy="7056360"/>
            <a:chOff x="6427440" y="2436120"/>
            <a:chExt cx="5432760" cy="7056360"/>
          </a:xfrm>
        </p:grpSpPr>
        <p:sp>
          <p:nvSpPr>
            <p:cNvPr id="225" name="Freeform 9"/>
            <p:cNvSpPr/>
            <p:nvPr/>
          </p:nvSpPr>
          <p:spPr>
            <a:xfrm>
              <a:off x="6427440" y="2691000"/>
              <a:ext cx="5432760" cy="6801480"/>
            </a:xfrm>
            <a:custGeom>
              <a:avLst/>
              <a:gdLst/>
              <a:ahLst/>
              <a:rect l="l" t="t" r="r" b="b"/>
              <a:pathLst>
                <a:path w="812800" h="1017520">
                  <a:moveTo>
                    <a:pt x="126817" y="0"/>
                  </a:moveTo>
                  <a:lnTo>
                    <a:pt x="685982" y="0"/>
                  </a:lnTo>
                  <a:cubicBezTo>
                    <a:pt x="719617" y="0"/>
                    <a:pt x="751873" y="13361"/>
                    <a:pt x="775656" y="37144"/>
                  </a:cubicBezTo>
                  <a:cubicBezTo>
                    <a:pt x="799439" y="60927"/>
                    <a:pt x="812800" y="93183"/>
                    <a:pt x="812800" y="126817"/>
                  </a:cubicBezTo>
                  <a:lnTo>
                    <a:pt x="812800" y="890703"/>
                  </a:lnTo>
                  <a:cubicBezTo>
                    <a:pt x="812800" y="924337"/>
                    <a:pt x="799439" y="956593"/>
                    <a:pt x="775656" y="980376"/>
                  </a:cubicBezTo>
                  <a:cubicBezTo>
                    <a:pt x="751873" y="1004159"/>
                    <a:pt x="719617" y="1017520"/>
                    <a:pt x="685982" y="1017520"/>
                  </a:cubicBezTo>
                  <a:lnTo>
                    <a:pt x="126817" y="1017520"/>
                  </a:lnTo>
                  <a:cubicBezTo>
                    <a:pt x="93183" y="1017520"/>
                    <a:pt x="60927" y="1004159"/>
                    <a:pt x="37144" y="980376"/>
                  </a:cubicBezTo>
                  <a:cubicBezTo>
                    <a:pt x="13361" y="956593"/>
                    <a:pt x="0" y="924337"/>
                    <a:pt x="0" y="890703"/>
                  </a:cubicBezTo>
                  <a:lnTo>
                    <a:pt x="0" y="126817"/>
                  </a:lnTo>
                  <a:cubicBezTo>
                    <a:pt x="0" y="93183"/>
                    <a:pt x="13361" y="60927"/>
                    <a:pt x="37144" y="37144"/>
                  </a:cubicBezTo>
                  <a:cubicBezTo>
                    <a:pt x="60927" y="13361"/>
                    <a:pt x="93183" y="0"/>
                    <a:pt x="126817" y="0"/>
                  </a:cubicBezTo>
                  <a:close/>
                </a:path>
              </a:pathLst>
            </a:custGeom>
            <a:solidFill>
              <a:srgbClr val="17726d"/>
            </a:solidFill>
            <a:ln w="0">
              <a:noFill/>
            </a:ln>
          </p:spPr>
          <p:style>
            <a:lnRef idx="0"/>
            <a:fillRef idx="0"/>
            <a:effectRef idx="0"/>
            <a:fontRef idx="minor"/>
          </p:style>
        </p:sp>
        <p:sp>
          <p:nvSpPr>
            <p:cNvPr id="226" name="TextBox 10"/>
            <p:cNvSpPr/>
            <p:nvPr/>
          </p:nvSpPr>
          <p:spPr>
            <a:xfrm>
              <a:off x="6427440" y="2436120"/>
              <a:ext cx="5432760" cy="7056000"/>
            </a:xfrm>
            <a:prstGeom prst="rect">
              <a:avLst/>
            </a:prstGeom>
            <a:noFill/>
            <a:ln w="0">
              <a:noFill/>
            </a:ln>
          </p:spPr>
          <p:style>
            <a:lnRef idx="0"/>
            <a:fillRef idx="0"/>
            <a:effectRef idx="0"/>
            <a:fontRef idx="minor"/>
          </p:style>
        </p:sp>
      </p:grpSp>
      <p:grpSp>
        <p:nvGrpSpPr>
          <p:cNvPr id="227" name="Group 11"/>
          <p:cNvGrpSpPr/>
          <p:nvPr/>
        </p:nvGrpSpPr>
        <p:grpSpPr>
          <a:xfrm>
            <a:off x="12013200" y="2436120"/>
            <a:ext cx="5432760" cy="7056360"/>
            <a:chOff x="12013200" y="2436120"/>
            <a:chExt cx="5432760" cy="7056360"/>
          </a:xfrm>
        </p:grpSpPr>
        <p:sp>
          <p:nvSpPr>
            <p:cNvPr id="228" name="Freeform 12"/>
            <p:cNvSpPr/>
            <p:nvPr/>
          </p:nvSpPr>
          <p:spPr>
            <a:xfrm>
              <a:off x="12013200" y="2691000"/>
              <a:ext cx="5432760" cy="6801480"/>
            </a:xfrm>
            <a:custGeom>
              <a:avLst/>
              <a:gdLst/>
              <a:ahLst/>
              <a:rect l="l" t="t" r="r" b="b"/>
              <a:pathLst>
                <a:path w="812800" h="1017520">
                  <a:moveTo>
                    <a:pt x="126817" y="0"/>
                  </a:moveTo>
                  <a:lnTo>
                    <a:pt x="685982" y="0"/>
                  </a:lnTo>
                  <a:cubicBezTo>
                    <a:pt x="719617" y="0"/>
                    <a:pt x="751873" y="13361"/>
                    <a:pt x="775656" y="37144"/>
                  </a:cubicBezTo>
                  <a:cubicBezTo>
                    <a:pt x="799439" y="60927"/>
                    <a:pt x="812800" y="93183"/>
                    <a:pt x="812800" y="126817"/>
                  </a:cubicBezTo>
                  <a:lnTo>
                    <a:pt x="812800" y="890703"/>
                  </a:lnTo>
                  <a:cubicBezTo>
                    <a:pt x="812800" y="924337"/>
                    <a:pt x="799439" y="956593"/>
                    <a:pt x="775656" y="980376"/>
                  </a:cubicBezTo>
                  <a:cubicBezTo>
                    <a:pt x="751873" y="1004159"/>
                    <a:pt x="719617" y="1017520"/>
                    <a:pt x="685982" y="1017520"/>
                  </a:cubicBezTo>
                  <a:lnTo>
                    <a:pt x="126817" y="1017520"/>
                  </a:lnTo>
                  <a:cubicBezTo>
                    <a:pt x="93183" y="1017520"/>
                    <a:pt x="60927" y="1004159"/>
                    <a:pt x="37144" y="980376"/>
                  </a:cubicBezTo>
                  <a:cubicBezTo>
                    <a:pt x="13361" y="956593"/>
                    <a:pt x="0" y="924337"/>
                    <a:pt x="0" y="890703"/>
                  </a:cubicBezTo>
                  <a:lnTo>
                    <a:pt x="0" y="126817"/>
                  </a:lnTo>
                  <a:cubicBezTo>
                    <a:pt x="0" y="93183"/>
                    <a:pt x="13361" y="60927"/>
                    <a:pt x="37144" y="37144"/>
                  </a:cubicBezTo>
                  <a:cubicBezTo>
                    <a:pt x="60927" y="13361"/>
                    <a:pt x="93183" y="0"/>
                    <a:pt x="126817" y="0"/>
                  </a:cubicBezTo>
                  <a:close/>
                </a:path>
              </a:pathLst>
            </a:custGeom>
            <a:solidFill>
              <a:srgbClr val="eae4d2"/>
            </a:solidFill>
            <a:ln w="0">
              <a:noFill/>
            </a:ln>
          </p:spPr>
          <p:style>
            <a:lnRef idx="0"/>
            <a:fillRef idx="0"/>
            <a:effectRef idx="0"/>
            <a:fontRef idx="minor"/>
          </p:style>
        </p:sp>
        <p:sp>
          <p:nvSpPr>
            <p:cNvPr id="229" name="TextBox 13"/>
            <p:cNvSpPr/>
            <p:nvPr/>
          </p:nvSpPr>
          <p:spPr>
            <a:xfrm>
              <a:off x="12013200" y="2436120"/>
              <a:ext cx="5432760" cy="7056000"/>
            </a:xfrm>
            <a:prstGeom prst="rect">
              <a:avLst/>
            </a:prstGeom>
            <a:noFill/>
            <a:ln w="0">
              <a:noFill/>
            </a:ln>
          </p:spPr>
          <p:style>
            <a:lnRef idx="0"/>
            <a:fillRef idx="0"/>
            <a:effectRef idx="0"/>
            <a:fontRef idx="minor"/>
          </p:style>
        </p:sp>
      </p:grpSp>
      <p:grpSp>
        <p:nvGrpSpPr>
          <p:cNvPr id="230" name="Group 14"/>
          <p:cNvGrpSpPr/>
          <p:nvPr/>
        </p:nvGrpSpPr>
        <p:grpSpPr>
          <a:xfrm>
            <a:off x="0" y="276840"/>
            <a:ext cx="18287640" cy="1675800"/>
            <a:chOff x="0" y="276840"/>
            <a:chExt cx="18287640" cy="1675800"/>
          </a:xfrm>
        </p:grpSpPr>
        <p:sp>
          <p:nvSpPr>
            <p:cNvPr id="231" name="Freeform 15"/>
            <p:cNvSpPr/>
            <p:nvPr/>
          </p:nvSpPr>
          <p:spPr>
            <a:xfrm>
              <a:off x="0" y="457560"/>
              <a:ext cx="18287640" cy="1495080"/>
            </a:xfrm>
            <a:custGeom>
              <a:avLst/>
              <a:gdLst/>
              <a:ahLst/>
              <a:rect l="l" t="t" r="r" b="b"/>
              <a:pathLst>
                <a:path w="4816592" h="393857">
                  <a:moveTo>
                    <a:pt x="0" y="0"/>
                  </a:moveTo>
                  <a:lnTo>
                    <a:pt x="4816592" y="0"/>
                  </a:lnTo>
                  <a:lnTo>
                    <a:pt x="4816592" y="393857"/>
                  </a:lnTo>
                  <a:lnTo>
                    <a:pt x="0" y="393857"/>
                  </a:lnTo>
                  <a:close/>
                </a:path>
              </a:pathLst>
            </a:custGeom>
            <a:solidFill>
              <a:srgbClr val="17726d"/>
            </a:solidFill>
            <a:ln w="0">
              <a:noFill/>
            </a:ln>
          </p:spPr>
          <p:style>
            <a:lnRef idx="0"/>
            <a:fillRef idx="0"/>
            <a:effectRef idx="0"/>
            <a:fontRef idx="minor"/>
          </p:style>
        </p:sp>
        <p:sp>
          <p:nvSpPr>
            <p:cNvPr id="232" name="TextBox 16"/>
            <p:cNvSpPr/>
            <p:nvPr/>
          </p:nvSpPr>
          <p:spPr>
            <a:xfrm>
              <a:off x="0" y="276840"/>
              <a:ext cx="18287640" cy="1675800"/>
            </a:xfrm>
            <a:prstGeom prst="rect">
              <a:avLst/>
            </a:prstGeom>
            <a:noFill/>
            <a:ln w="0">
              <a:noFill/>
            </a:ln>
          </p:spPr>
          <p:style>
            <a:lnRef idx="0"/>
            <a:fillRef idx="0"/>
            <a:effectRef idx="0"/>
            <a:fontRef idx="minor"/>
          </p:style>
        </p:sp>
      </p:grpSp>
      <p:sp>
        <p:nvSpPr>
          <p:cNvPr id="233" name="TextBox 17"/>
          <p:cNvSpPr/>
          <p:nvPr/>
        </p:nvSpPr>
        <p:spPr>
          <a:xfrm>
            <a:off x="1497240" y="3951720"/>
            <a:ext cx="4118040" cy="5209560"/>
          </a:xfrm>
          <a:prstGeom prst="rect">
            <a:avLst/>
          </a:prstGeom>
          <a:noFill/>
          <a:ln w="0">
            <a:noFill/>
          </a:ln>
        </p:spPr>
        <p:style>
          <a:lnRef idx="0"/>
          <a:fillRef idx="0"/>
          <a:effectRef idx="0"/>
          <a:fontRef idx="minor"/>
        </p:style>
        <p:txBody>
          <a:bodyPr lIns="0" rIns="0" tIns="0" bIns="0" anchor="t">
            <a:spAutoFit/>
          </a:bodyPr>
          <a:p>
            <a:pPr>
              <a:lnSpc>
                <a:spcPts val="4204"/>
              </a:lnSpc>
              <a:buNone/>
            </a:pPr>
            <a:r>
              <a:rPr b="1" lang="en-US" sz="2900" spc="-1" strike="noStrike">
                <a:solidFill>
                  <a:srgbClr val="000000"/>
                </a:solidFill>
                <a:latin typeface="Open Sans Medium"/>
                <a:ea typeface="Open Sans Medium"/>
              </a:rPr>
              <a:t>Customer Satisfaction:</a:t>
            </a:r>
            <a:endParaRPr b="0" lang="en-US" sz="2900" spc="-1" strike="noStrike">
              <a:latin typeface="Arial"/>
            </a:endParaRPr>
          </a:p>
          <a:p>
            <a:pPr lvl="1" marL="626040" indent="-313200">
              <a:lnSpc>
                <a:spcPts val="4204"/>
              </a:lnSpc>
              <a:buClr>
                <a:srgbClr val="000000"/>
              </a:buClr>
              <a:buFont typeface="Arial"/>
              <a:buChar char="•"/>
            </a:pPr>
            <a:r>
              <a:rPr b="1" lang="en-US" sz="2900" spc="-1" strike="noStrike">
                <a:solidFill>
                  <a:srgbClr val="000000"/>
                </a:solidFill>
                <a:latin typeface="Open Sans Medium"/>
                <a:ea typeface="Open Sans Medium"/>
              </a:rPr>
              <a:t>Overall sentiment score</a:t>
            </a:r>
            <a:endParaRPr b="0" lang="en-US" sz="2900" spc="-1" strike="noStrike">
              <a:latin typeface="Arial"/>
            </a:endParaRPr>
          </a:p>
          <a:p>
            <a:pPr lvl="1" marL="626040" indent="-313200">
              <a:lnSpc>
                <a:spcPts val="4204"/>
              </a:lnSpc>
              <a:buClr>
                <a:srgbClr val="000000"/>
              </a:buClr>
              <a:buFont typeface="Arial"/>
              <a:buChar char="•"/>
            </a:pPr>
            <a:r>
              <a:rPr b="1" lang="en-US" sz="2900" spc="-1" strike="noStrike">
                <a:solidFill>
                  <a:srgbClr val="000000"/>
                </a:solidFill>
                <a:latin typeface="Open Sans Medium"/>
                <a:ea typeface="Open Sans Medium"/>
              </a:rPr>
              <a:t>Aspect-specific satisfaction rates</a:t>
            </a:r>
            <a:endParaRPr b="0" lang="en-US" sz="2900" spc="-1" strike="noStrike">
              <a:latin typeface="Arial"/>
            </a:endParaRPr>
          </a:p>
          <a:p>
            <a:pPr lvl="1" marL="626040" indent="-313200">
              <a:lnSpc>
                <a:spcPts val="4204"/>
              </a:lnSpc>
              <a:buClr>
                <a:srgbClr val="000000"/>
              </a:buClr>
              <a:buFont typeface="Arial"/>
              <a:buChar char="•"/>
            </a:pPr>
            <a:r>
              <a:rPr b="1" lang="en-US" sz="2900" spc="-1" strike="noStrike">
                <a:solidFill>
                  <a:srgbClr val="000000"/>
                </a:solidFill>
                <a:latin typeface="Open Sans Medium"/>
                <a:ea typeface="Open Sans Medium"/>
              </a:rPr>
              <a:t>Net Promoter Score (NPS)</a:t>
            </a:r>
            <a:endParaRPr b="0" lang="en-US" sz="2900" spc="-1" strike="noStrike">
              <a:latin typeface="Arial"/>
            </a:endParaRPr>
          </a:p>
          <a:p>
            <a:pPr>
              <a:lnSpc>
                <a:spcPts val="3189"/>
              </a:lnSpc>
              <a:buNone/>
              <a:tabLst>
                <a:tab algn="l" pos="0"/>
              </a:tabLst>
            </a:pPr>
            <a:endParaRPr b="0" lang="en-US" sz="1800" spc="-1" strike="noStrike">
              <a:latin typeface="Arial"/>
            </a:endParaRPr>
          </a:p>
        </p:txBody>
      </p:sp>
      <p:sp>
        <p:nvSpPr>
          <p:cNvPr id="234" name="TextBox 18"/>
          <p:cNvSpPr/>
          <p:nvPr/>
        </p:nvSpPr>
        <p:spPr>
          <a:xfrm>
            <a:off x="6756120" y="3970800"/>
            <a:ext cx="4775400" cy="3288240"/>
          </a:xfrm>
          <a:prstGeom prst="rect">
            <a:avLst/>
          </a:prstGeom>
          <a:noFill/>
          <a:ln w="0">
            <a:noFill/>
          </a:ln>
        </p:spPr>
        <p:style>
          <a:lnRef idx="0"/>
          <a:fillRef idx="0"/>
          <a:effectRef idx="0"/>
          <a:fontRef idx="minor"/>
        </p:style>
        <p:txBody>
          <a:bodyPr lIns="0" rIns="0" tIns="0" bIns="0" anchor="t">
            <a:spAutoFit/>
          </a:bodyPr>
          <a:p>
            <a:pPr>
              <a:lnSpc>
                <a:spcPts val="3699"/>
              </a:lnSpc>
              <a:buNone/>
            </a:pPr>
            <a:r>
              <a:rPr b="1" lang="en-US" sz="2550" spc="-1" strike="noStrike">
                <a:solidFill>
                  <a:srgbClr val="ffffff"/>
                </a:solidFill>
                <a:latin typeface="Open Sans Medium"/>
                <a:ea typeface="Open Sans Medium"/>
              </a:rPr>
              <a:t>Operational Excellence:</a:t>
            </a:r>
            <a:endParaRPr b="0" lang="en-US" sz="2550" spc="-1" strike="noStrike">
              <a:latin typeface="Arial"/>
            </a:endParaRPr>
          </a:p>
          <a:p>
            <a:pPr lvl="1" marL="550800" indent="-275400">
              <a:lnSpc>
                <a:spcPts val="3699"/>
              </a:lnSpc>
              <a:buClr>
                <a:srgbClr val="ffffff"/>
              </a:buClr>
              <a:buFont typeface="Arial"/>
              <a:buChar char="•"/>
            </a:pPr>
            <a:r>
              <a:rPr b="1" lang="en-US" sz="2550" spc="-1" strike="noStrike">
                <a:solidFill>
                  <a:srgbClr val="ffffff"/>
                </a:solidFill>
                <a:latin typeface="Open Sans Medium"/>
                <a:ea typeface="Open Sans Medium"/>
              </a:rPr>
              <a:t>Baggage handling success rate</a:t>
            </a:r>
            <a:endParaRPr b="0" lang="en-US" sz="2550" spc="-1" strike="noStrike">
              <a:latin typeface="Arial"/>
            </a:endParaRPr>
          </a:p>
          <a:p>
            <a:pPr lvl="1" marL="550800" indent="-275400">
              <a:lnSpc>
                <a:spcPts val="3699"/>
              </a:lnSpc>
              <a:buClr>
                <a:srgbClr val="ffffff"/>
              </a:buClr>
              <a:buFont typeface="Arial"/>
              <a:buChar char="•"/>
            </a:pPr>
            <a:r>
              <a:rPr b="1" lang="en-US" sz="2550" spc="-1" strike="noStrike">
                <a:solidFill>
                  <a:srgbClr val="ffffff"/>
                </a:solidFill>
                <a:latin typeface="Open Sans Medium"/>
                <a:ea typeface="Open Sans Medium"/>
              </a:rPr>
              <a:t>Flight punctuality</a:t>
            </a:r>
            <a:endParaRPr b="0" lang="en-US" sz="2550" spc="-1" strike="noStrike">
              <a:latin typeface="Arial"/>
            </a:endParaRPr>
          </a:p>
          <a:p>
            <a:pPr lvl="1" marL="550800" indent="-275400">
              <a:lnSpc>
                <a:spcPts val="3699"/>
              </a:lnSpc>
              <a:buClr>
                <a:srgbClr val="ffffff"/>
              </a:buClr>
              <a:buFont typeface="Arial"/>
              <a:buChar char="•"/>
            </a:pPr>
            <a:r>
              <a:rPr b="1" lang="en-US" sz="2550" spc="-1" strike="noStrike">
                <a:solidFill>
                  <a:srgbClr val="ffffff"/>
                </a:solidFill>
                <a:latin typeface="Open Sans Medium"/>
                <a:ea typeface="Open Sans Medium"/>
              </a:rPr>
              <a:t>Customer service response time</a:t>
            </a:r>
            <a:endParaRPr b="0" lang="en-US" sz="2550" spc="-1" strike="noStrike">
              <a:latin typeface="Arial"/>
            </a:endParaRPr>
          </a:p>
          <a:p>
            <a:pPr>
              <a:lnSpc>
                <a:spcPts val="3699"/>
              </a:lnSpc>
              <a:buNone/>
              <a:tabLst>
                <a:tab algn="l" pos="0"/>
              </a:tabLst>
            </a:pPr>
            <a:endParaRPr b="0" lang="en-US" sz="1800" spc="-1" strike="noStrike">
              <a:latin typeface="Arial"/>
            </a:endParaRPr>
          </a:p>
        </p:txBody>
      </p:sp>
      <p:sp>
        <p:nvSpPr>
          <p:cNvPr id="235" name="TextBox 19"/>
          <p:cNvSpPr/>
          <p:nvPr/>
        </p:nvSpPr>
        <p:spPr>
          <a:xfrm>
            <a:off x="12670560" y="3961080"/>
            <a:ext cx="4118040" cy="3680280"/>
          </a:xfrm>
          <a:prstGeom prst="rect">
            <a:avLst/>
          </a:prstGeom>
          <a:noFill/>
          <a:ln w="0">
            <a:noFill/>
          </a:ln>
        </p:spPr>
        <p:style>
          <a:lnRef idx="0"/>
          <a:fillRef idx="0"/>
          <a:effectRef idx="0"/>
          <a:fontRef idx="minor"/>
        </p:style>
        <p:txBody>
          <a:bodyPr lIns="0" rIns="0" tIns="0" bIns="0" anchor="t">
            <a:spAutoFit/>
          </a:bodyPr>
          <a:p>
            <a:pPr>
              <a:lnSpc>
                <a:spcPts val="3623"/>
              </a:lnSpc>
              <a:buNone/>
            </a:pPr>
            <a:r>
              <a:rPr b="1" lang="en-US" sz="2500" spc="-1" strike="noStrike">
                <a:solidFill>
                  <a:srgbClr val="000000"/>
                </a:solidFill>
                <a:latin typeface="Open Sans Medium"/>
                <a:ea typeface="Open Sans Medium"/>
              </a:rPr>
              <a:t>Service Quality:</a:t>
            </a:r>
            <a:endParaRPr b="0" lang="en-US" sz="2500" spc="-1" strike="noStrike">
              <a:latin typeface="Arial"/>
            </a:endParaRPr>
          </a:p>
          <a:p>
            <a:pPr lvl="1" marL="539640" indent="-270000">
              <a:lnSpc>
                <a:spcPts val="3623"/>
              </a:lnSpc>
              <a:buClr>
                <a:srgbClr val="000000"/>
              </a:buClr>
              <a:buFont typeface="Arial"/>
              <a:buChar char="•"/>
            </a:pPr>
            <a:r>
              <a:rPr b="1" lang="en-US" sz="2500" spc="-1" strike="noStrike">
                <a:solidFill>
                  <a:srgbClr val="000000"/>
                </a:solidFill>
                <a:latin typeface="Open Sans Medium"/>
                <a:ea typeface="Open Sans Medium"/>
              </a:rPr>
              <a:t>Staff performance ratings</a:t>
            </a:r>
            <a:endParaRPr b="0" lang="en-US" sz="2500" spc="-1" strike="noStrike">
              <a:latin typeface="Arial"/>
            </a:endParaRPr>
          </a:p>
          <a:p>
            <a:pPr lvl="1" marL="539640" indent="-270000">
              <a:lnSpc>
                <a:spcPts val="3623"/>
              </a:lnSpc>
              <a:buClr>
                <a:srgbClr val="000000"/>
              </a:buClr>
              <a:buFont typeface="Arial"/>
              <a:buChar char="•"/>
            </a:pPr>
            <a:r>
              <a:rPr b="1" lang="en-US" sz="2500" spc="-1" strike="noStrike">
                <a:solidFill>
                  <a:srgbClr val="000000"/>
                </a:solidFill>
                <a:latin typeface="Open Sans Medium"/>
                <a:ea typeface="Open Sans Medium"/>
              </a:rPr>
              <a:t>Food and beverage satisfaction</a:t>
            </a:r>
            <a:endParaRPr b="0" lang="en-US" sz="2500" spc="-1" strike="noStrike">
              <a:latin typeface="Arial"/>
            </a:endParaRPr>
          </a:p>
          <a:p>
            <a:pPr lvl="1" marL="539640" indent="-270000">
              <a:lnSpc>
                <a:spcPts val="3623"/>
              </a:lnSpc>
              <a:buClr>
                <a:srgbClr val="000000"/>
              </a:buClr>
              <a:buFont typeface="Arial"/>
              <a:buChar char="•"/>
            </a:pPr>
            <a:r>
              <a:rPr b="1" lang="en-US" sz="2500" spc="-1" strike="noStrike">
                <a:solidFill>
                  <a:srgbClr val="000000"/>
                </a:solidFill>
                <a:latin typeface="Open Sans Medium"/>
                <a:ea typeface="Open Sans Medium"/>
              </a:rPr>
              <a:t>Lounge utilization and satisfaction</a:t>
            </a:r>
            <a:endParaRPr b="0" lang="en-US" sz="2500" spc="-1" strike="noStrike">
              <a:latin typeface="Arial"/>
            </a:endParaRPr>
          </a:p>
          <a:p>
            <a:pPr algn="ctr">
              <a:lnSpc>
                <a:spcPts val="3623"/>
              </a:lnSpc>
              <a:buNone/>
              <a:tabLst>
                <a:tab algn="l" pos="0"/>
              </a:tabLst>
            </a:pPr>
            <a:endParaRPr b="0" lang="en-US" sz="1800" spc="-1" strike="noStrike">
              <a:latin typeface="Arial"/>
            </a:endParaRPr>
          </a:p>
        </p:txBody>
      </p:sp>
      <p:sp>
        <p:nvSpPr>
          <p:cNvPr id="236" name="TextBox 20"/>
          <p:cNvSpPr/>
          <p:nvPr/>
        </p:nvSpPr>
        <p:spPr>
          <a:xfrm>
            <a:off x="839880" y="571680"/>
            <a:ext cx="5587200" cy="1317240"/>
          </a:xfrm>
          <a:prstGeom prst="rect">
            <a:avLst/>
          </a:prstGeom>
          <a:noFill/>
          <a:ln w="0">
            <a:noFill/>
          </a:ln>
        </p:spPr>
        <p:style>
          <a:lnRef idx="0"/>
          <a:fillRef idx="0"/>
          <a:effectRef idx="0"/>
          <a:fontRef idx="minor"/>
        </p:style>
        <p:txBody>
          <a:bodyPr lIns="0" rIns="0" tIns="0" bIns="0" anchor="t">
            <a:spAutoFit/>
          </a:bodyPr>
          <a:p>
            <a:pPr>
              <a:lnSpc>
                <a:spcPts val="5185"/>
              </a:lnSpc>
              <a:buNone/>
            </a:pPr>
            <a:r>
              <a:rPr b="1" lang="en-US" sz="4940" spc="-1" strike="noStrike">
                <a:solidFill>
                  <a:srgbClr val="ffffff"/>
                </a:solidFill>
                <a:latin typeface="Inter Bold"/>
                <a:ea typeface="Inter Bold"/>
              </a:rPr>
              <a:t>MONITORING METRICS</a:t>
            </a:r>
            <a:endParaRPr b="0" lang="en-US" sz="4940" spc="-1" strike="noStrike">
              <a:latin typeface="Arial"/>
            </a:endParaRPr>
          </a:p>
        </p:txBody>
      </p:sp>
      <p:sp>
        <p:nvSpPr>
          <p:cNvPr id="237" name="TextBox 21"/>
          <p:cNvSpPr/>
          <p:nvPr/>
        </p:nvSpPr>
        <p:spPr>
          <a:xfrm>
            <a:off x="14848200" y="970200"/>
            <a:ext cx="3191040" cy="443880"/>
          </a:xfrm>
          <a:prstGeom prst="rect">
            <a:avLst/>
          </a:prstGeom>
          <a:noFill/>
          <a:ln w="0">
            <a:noFill/>
          </a:ln>
        </p:spPr>
        <p:style>
          <a:lnRef idx="0"/>
          <a:fillRef idx="0"/>
          <a:effectRef idx="0"/>
          <a:fontRef idx="minor"/>
        </p:style>
        <p:txBody>
          <a:bodyPr lIns="0" rIns="0" tIns="0" bIns="0" anchor="t">
            <a:spAutoFit/>
          </a:bodyPr>
          <a:p>
            <a:pPr>
              <a:lnSpc>
                <a:spcPts val="3498"/>
              </a:lnSpc>
              <a:buNone/>
            </a:pPr>
            <a:r>
              <a:rPr b="1" lang="en-US" sz="2500" spc="-1" strike="noStrike">
                <a:solidFill>
                  <a:srgbClr val="ffffff"/>
                </a:solidFill>
                <a:latin typeface="Open Sans Semi-Bold"/>
                <a:ea typeface="Open Sans Semi-Bold"/>
              </a:rPr>
              <a:t>British Airways</a:t>
            </a:r>
            <a:endParaRPr b="0" lang="en-US" sz="25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38" name="Group 2"/>
          <p:cNvGrpSpPr/>
          <p:nvPr/>
        </p:nvGrpSpPr>
        <p:grpSpPr>
          <a:xfrm>
            <a:off x="0" y="6683400"/>
            <a:ext cx="18287640" cy="3603240"/>
            <a:chOff x="0" y="6683400"/>
            <a:chExt cx="18287640" cy="3603240"/>
          </a:xfrm>
        </p:grpSpPr>
        <p:sp>
          <p:nvSpPr>
            <p:cNvPr id="239" name="Freeform 3"/>
            <p:cNvSpPr/>
            <p:nvPr/>
          </p:nvSpPr>
          <p:spPr>
            <a:xfrm>
              <a:off x="0" y="6864120"/>
              <a:ext cx="18287640" cy="3422520"/>
            </a:xfrm>
            <a:custGeom>
              <a:avLst/>
              <a:gdLst/>
              <a:ahLst/>
              <a:rect l="l" t="t" r="r" b="b"/>
              <a:pathLst>
                <a:path w="4816592" h="901471">
                  <a:moveTo>
                    <a:pt x="0" y="0"/>
                  </a:moveTo>
                  <a:lnTo>
                    <a:pt x="4816592" y="0"/>
                  </a:lnTo>
                  <a:lnTo>
                    <a:pt x="4816592" y="901471"/>
                  </a:lnTo>
                  <a:lnTo>
                    <a:pt x="0" y="901471"/>
                  </a:lnTo>
                  <a:close/>
                </a:path>
              </a:pathLst>
            </a:custGeom>
            <a:solidFill>
              <a:srgbClr val="f6f6f6"/>
            </a:solidFill>
            <a:ln w="0">
              <a:noFill/>
            </a:ln>
          </p:spPr>
          <p:style>
            <a:lnRef idx="0"/>
            <a:fillRef idx="0"/>
            <a:effectRef idx="0"/>
            <a:fontRef idx="minor"/>
          </p:style>
        </p:sp>
        <p:sp>
          <p:nvSpPr>
            <p:cNvPr id="240" name="TextBox 4"/>
            <p:cNvSpPr/>
            <p:nvPr/>
          </p:nvSpPr>
          <p:spPr>
            <a:xfrm>
              <a:off x="0" y="6683400"/>
              <a:ext cx="18287640" cy="3603240"/>
            </a:xfrm>
            <a:prstGeom prst="rect">
              <a:avLst/>
            </a:prstGeom>
            <a:noFill/>
            <a:ln w="0">
              <a:noFill/>
            </a:ln>
          </p:spPr>
          <p:style>
            <a:lnRef idx="0"/>
            <a:fillRef idx="0"/>
            <a:effectRef idx="0"/>
            <a:fontRef idx="minor"/>
          </p:style>
        </p:sp>
      </p:grpSp>
      <p:grpSp>
        <p:nvGrpSpPr>
          <p:cNvPr id="241" name="Group 5"/>
          <p:cNvGrpSpPr/>
          <p:nvPr/>
        </p:nvGrpSpPr>
        <p:grpSpPr>
          <a:xfrm>
            <a:off x="839880" y="2436120"/>
            <a:ext cx="17730720" cy="7056360"/>
            <a:chOff x="839880" y="2436120"/>
            <a:chExt cx="17730720" cy="7056360"/>
          </a:xfrm>
        </p:grpSpPr>
        <p:sp>
          <p:nvSpPr>
            <p:cNvPr id="242" name="Freeform 6"/>
            <p:cNvSpPr/>
            <p:nvPr/>
          </p:nvSpPr>
          <p:spPr>
            <a:xfrm>
              <a:off x="839880" y="2691000"/>
              <a:ext cx="17730720" cy="6801480"/>
            </a:xfrm>
            <a:custGeom>
              <a:avLst/>
              <a:gdLst/>
              <a:ahLst/>
              <a:rect l="l" t="t" r="r" b="b"/>
              <a:pathLst>
                <a:path w="2652514" h="1017520">
                  <a:moveTo>
                    <a:pt x="38860" y="0"/>
                  </a:moveTo>
                  <a:lnTo>
                    <a:pt x="2613653" y="0"/>
                  </a:lnTo>
                  <a:cubicBezTo>
                    <a:pt x="2623960" y="0"/>
                    <a:pt x="2633844" y="4094"/>
                    <a:pt x="2641132" y="11382"/>
                  </a:cubicBezTo>
                  <a:cubicBezTo>
                    <a:pt x="2648420" y="18670"/>
                    <a:pt x="2652514" y="28554"/>
                    <a:pt x="2652514" y="38860"/>
                  </a:cubicBezTo>
                  <a:lnTo>
                    <a:pt x="2652514" y="978660"/>
                  </a:lnTo>
                  <a:cubicBezTo>
                    <a:pt x="2652514" y="988966"/>
                    <a:pt x="2648420" y="998851"/>
                    <a:pt x="2641132" y="1006138"/>
                  </a:cubicBezTo>
                  <a:cubicBezTo>
                    <a:pt x="2633844" y="1013426"/>
                    <a:pt x="2623960" y="1017520"/>
                    <a:pt x="2613653" y="1017520"/>
                  </a:cubicBezTo>
                  <a:lnTo>
                    <a:pt x="38860" y="1017520"/>
                  </a:lnTo>
                  <a:cubicBezTo>
                    <a:pt x="28554" y="1017520"/>
                    <a:pt x="18670" y="1013426"/>
                    <a:pt x="11382" y="1006138"/>
                  </a:cubicBezTo>
                  <a:cubicBezTo>
                    <a:pt x="4094" y="998851"/>
                    <a:pt x="0" y="988966"/>
                    <a:pt x="0" y="978660"/>
                  </a:cubicBezTo>
                  <a:lnTo>
                    <a:pt x="0" y="38860"/>
                  </a:lnTo>
                  <a:cubicBezTo>
                    <a:pt x="0" y="28554"/>
                    <a:pt x="4094" y="18670"/>
                    <a:pt x="11382" y="11382"/>
                  </a:cubicBezTo>
                  <a:cubicBezTo>
                    <a:pt x="18670" y="4094"/>
                    <a:pt x="28554" y="0"/>
                    <a:pt x="38860" y="0"/>
                  </a:cubicBezTo>
                  <a:close/>
                </a:path>
              </a:pathLst>
            </a:custGeom>
            <a:solidFill>
              <a:srgbClr val="eae4d2"/>
            </a:solidFill>
            <a:ln w="0">
              <a:noFill/>
            </a:ln>
          </p:spPr>
          <p:style>
            <a:lnRef idx="0"/>
            <a:fillRef idx="0"/>
            <a:effectRef idx="0"/>
            <a:fontRef idx="minor"/>
          </p:style>
        </p:sp>
        <p:sp>
          <p:nvSpPr>
            <p:cNvPr id="243" name="TextBox 7"/>
            <p:cNvSpPr/>
            <p:nvPr/>
          </p:nvSpPr>
          <p:spPr>
            <a:xfrm>
              <a:off x="839880" y="2436120"/>
              <a:ext cx="17730720" cy="7056000"/>
            </a:xfrm>
            <a:prstGeom prst="rect">
              <a:avLst/>
            </a:prstGeom>
            <a:noFill/>
            <a:ln w="0">
              <a:noFill/>
            </a:ln>
          </p:spPr>
          <p:style>
            <a:lnRef idx="0"/>
            <a:fillRef idx="0"/>
            <a:effectRef idx="0"/>
            <a:fontRef idx="minor"/>
          </p:style>
        </p:sp>
      </p:grpSp>
      <p:grpSp>
        <p:nvGrpSpPr>
          <p:cNvPr id="244" name="Group 8"/>
          <p:cNvGrpSpPr/>
          <p:nvPr/>
        </p:nvGrpSpPr>
        <p:grpSpPr>
          <a:xfrm>
            <a:off x="0" y="276840"/>
            <a:ext cx="18287640" cy="1675800"/>
            <a:chOff x="0" y="276840"/>
            <a:chExt cx="18287640" cy="1675800"/>
          </a:xfrm>
        </p:grpSpPr>
        <p:sp>
          <p:nvSpPr>
            <p:cNvPr id="245" name="Freeform 9"/>
            <p:cNvSpPr/>
            <p:nvPr/>
          </p:nvSpPr>
          <p:spPr>
            <a:xfrm>
              <a:off x="0" y="457560"/>
              <a:ext cx="18287640" cy="1495080"/>
            </a:xfrm>
            <a:custGeom>
              <a:avLst/>
              <a:gdLst/>
              <a:ahLst/>
              <a:rect l="l" t="t" r="r" b="b"/>
              <a:pathLst>
                <a:path w="4816592" h="393857">
                  <a:moveTo>
                    <a:pt x="0" y="0"/>
                  </a:moveTo>
                  <a:lnTo>
                    <a:pt x="4816592" y="0"/>
                  </a:lnTo>
                  <a:lnTo>
                    <a:pt x="4816592" y="393857"/>
                  </a:lnTo>
                  <a:lnTo>
                    <a:pt x="0" y="393857"/>
                  </a:lnTo>
                  <a:close/>
                </a:path>
              </a:pathLst>
            </a:custGeom>
            <a:solidFill>
              <a:srgbClr val="17726d"/>
            </a:solidFill>
            <a:ln w="0">
              <a:noFill/>
            </a:ln>
          </p:spPr>
          <p:style>
            <a:lnRef idx="0"/>
            <a:fillRef idx="0"/>
            <a:effectRef idx="0"/>
            <a:fontRef idx="minor"/>
          </p:style>
        </p:sp>
        <p:sp>
          <p:nvSpPr>
            <p:cNvPr id="246" name="TextBox 10"/>
            <p:cNvSpPr/>
            <p:nvPr/>
          </p:nvSpPr>
          <p:spPr>
            <a:xfrm>
              <a:off x="0" y="276840"/>
              <a:ext cx="18287640" cy="1675800"/>
            </a:xfrm>
            <a:prstGeom prst="rect">
              <a:avLst/>
            </a:prstGeom>
            <a:noFill/>
            <a:ln w="0">
              <a:noFill/>
            </a:ln>
          </p:spPr>
          <p:style>
            <a:lnRef idx="0"/>
            <a:fillRef idx="0"/>
            <a:effectRef idx="0"/>
            <a:fontRef idx="minor"/>
          </p:style>
        </p:sp>
      </p:grpSp>
      <p:sp>
        <p:nvSpPr>
          <p:cNvPr id="247" name="TextBox 11"/>
          <p:cNvSpPr/>
          <p:nvPr/>
        </p:nvSpPr>
        <p:spPr>
          <a:xfrm>
            <a:off x="1497240" y="3951720"/>
            <a:ext cx="16247520" cy="3576600"/>
          </a:xfrm>
          <a:prstGeom prst="rect">
            <a:avLst/>
          </a:prstGeom>
          <a:noFill/>
          <a:ln w="0">
            <a:noFill/>
          </a:ln>
        </p:spPr>
        <p:style>
          <a:lnRef idx="0"/>
          <a:fillRef idx="0"/>
          <a:effectRef idx="0"/>
          <a:fontRef idx="minor"/>
        </p:style>
        <p:txBody>
          <a:bodyPr lIns="0" rIns="0" tIns="0" bIns="0" anchor="t">
            <a:spAutoFit/>
          </a:bodyPr>
          <a:p>
            <a:pPr>
              <a:lnSpc>
                <a:spcPts val="4694"/>
              </a:lnSpc>
              <a:buNone/>
              <a:tabLst>
                <a:tab algn="l" pos="0"/>
              </a:tabLst>
            </a:pPr>
            <a:r>
              <a:rPr b="1" lang="en-US" sz="3230" spc="-1" strike="noStrike">
                <a:solidFill>
                  <a:srgbClr val="000000"/>
                </a:solidFill>
                <a:latin typeface="Open Sans Medium"/>
                <a:ea typeface="Open Sans Medium"/>
              </a:rPr>
              <a:t>The analysis reveals significant opportunities for British Airways to improve customer satisfaction through targeted interventions in key operational areas. Priority should be given to addressing customer service, baggage handling, and flight punctuality issues while maintaining and enhancing areas of relative strength such as lounge services.</a:t>
            </a:r>
            <a:endParaRPr b="0" lang="en-US" sz="3230" spc="-1" strike="noStrike">
              <a:latin typeface="Arial"/>
            </a:endParaRPr>
          </a:p>
        </p:txBody>
      </p:sp>
      <p:sp>
        <p:nvSpPr>
          <p:cNvPr id="248" name="TextBox 12"/>
          <p:cNvSpPr/>
          <p:nvPr/>
        </p:nvSpPr>
        <p:spPr>
          <a:xfrm>
            <a:off x="839880" y="571680"/>
            <a:ext cx="5587200" cy="658800"/>
          </a:xfrm>
          <a:prstGeom prst="rect">
            <a:avLst/>
          </a:prstGeom>
          <a:noFill/>
          <a:ln w="0">
            <a:noFill/>
          </a:ln>
        </p:spPr>
        <p:style>
          <a:lnRef idx="0"/>
          <a:fillRef idx="0"/>
          <a:effectRef idx="0"/>
          <a:fontRef idx="minor"/>
        </p:style>
        <p:txBody>
          <a:bodyPr lIns="0" rIns="0" tIns="0" bIns="0" anchor="t">
            <a:spAutoFit/>
          </a:bodyPr>
          <a:p>
            <a:pPr>
              <a:lnSpc>
                <a:spcPts val="5185"/>
              </a:lnSpc>
              <a:buNone/>
            </a:pPr>
            <a:r>
              <a:rPr b="1" lang="en-US" sz="4940" spc="-1" strike="noStrike">
                <a:solidFill>
                  <a:srgbClr val="ffffff"/>
                </a:solidFill>
                <a:latin typeface="Inter Bold"/>
                <a:ea typeface="Inter Bold"/>
              </a:rPr>
              <a:t>CONCLUSION</a:t>
            </a:r>
            <a:endParaRPr b="0" lang="en-US" sz="4940" spc="-1" strike="noStrike">
              <a:latin typeface="Arial"/>
            </a:endParaRPr>
          </a:p>
        </p:txBody>
      </p:sp>
      <p:sp>
        <p:nvSpPr>
          <p:cNvPr id="249" name="TextBox 13"/>
          <p:cNvSpPr/>
          <p:nvPr/>
        </p:nvSpPr>
        <p:spPr>
          <a:xfrm>
            <a:off x="14848200" y="970200"/>
            <a:ext cx="3191040" cy="443880"/>
          </a:xfrm>
          <a:prstGeom prst="rect">
            <a:avLst/>
          </a:prstGeom>
          <a:noFill/>
          <a:ln w="0">
            <a:noFill/>
          </a:ln>
        </p:spPr>
        <p:style>
          <a:lnRef idx="0"/>
          <a:fillRef idx="0"/>
          <a:effectRef idx="0"/>
          <a:fontRef idx="minor"/>
        </p:style>
        <p:txBody>
          <a:bodyPr lIns="0" rIns="0" tIns="0" bIns="0" anchor="t">
            <a:spAutoFit/>
          </a:bodyPr>
          <a:p>
            <a:pPr>
              <a:lnSpc>
                <a:spcPts val="3498"/>
              </a:lnSpc>
              <a:buNone/>
            </a:pPr>
            <a:r>
              <a:rPr b="1" lang="en-US" sz="2500" spc="-1" strike="noStrike">
                <a:solidFill>
                  <a:srgbClr val="ffffff"/>
                </a:solidFill>
                <a:latin typeface="Open Sans Semi-Bold"/>
                <a:ea typeface="Open Sans Semi-Bold"/>
              </a:rPr>
              <a:t>British Airways</a:t>
            </a:r>
            <a:endParaRPr b="0" lang="en-US" sz="25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50" name="Group 2"/>
          <p:cNvGrpSpPr/>
          <p:nvPr/>
        </p:nvGrpSpPr>
        <p:grpSpPr>
          <a:xfrm>
            <a:off x="-1402920" y="6802920"/>
            <a:ext cx="5402160" cy="5402160"/>
            <a:chOff x="-1402920" y="6802920"/>
            <a:chExt cx="5402160" cy="5402160"/>
          </a:xfrm>
        </p:grpSpPr>
        <p:sp>
          <p:nvSpPr>
            <p:cNvPr id="251" name="Freeform 3"/>
            <p:cNvSpPr/>
            <p:nvPr/>
          </p:nvSpPr>
          <p:spPr>
            <a:xfrm>
              <a:off x="-1402920" y="6802920"/>
              <a:ext cx="5402160" cy="540216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f6f6f6"/>
              </a:solidFill>
              <a:miter/>
            </a:ln>
          </p:spPr>
          <p:style>
            <a:lnRef idx="0"/>
            <a:fillRef idx="0"/>
            <a:effectRef idx="0"/>
            <a:fontRef idx="minor"/>
          </p:style>
        </p:sp>
        <p:sp>
          <p:nvSpPr>
            <p:cNvPr id="252" name="TextBox 4"/>
            <p:cNvSpPr/>
            <p:nvPr/>
          </p:nvSpPr>
          <p:spPr>
            <a:xfrm>
              <a:off x="-896400" y="6992640"/>
              <a:ext cx="4389120" cy="4705560"/>
            </a:xfrm>
            <a:prstGeom prst="rect">
              <a:avLst/>
            </a:prstGeom>
            <a:noFill/>
            <a:ln w="0">
              <a:noFill/>
            </a:ln>
          </p:spPr>
          <p:style>
            <a:lnRef idx="0"/>
            <a:fillRef idx="0"/>
            <a:effectRef idx="0"/>
            <a:fontRef idx="minor"/>
          </p:style>
        </p:sp>
      </p:grpSp>
      <p:sp>
        <p:nvSpPr>
          <p:cNvPr id="253" name="AutoShape 5"/>
          <p:cNvSpPr/>
          <p:nvPr/>
        </p:nvSpPr>
        <p:spPr>
          <a:xfrm>
            <a:off x="1074600" y="8563320"/>
            <a:ext cx="16138440" cy="360"/>
          </a:xfrm>
          <a:prstGeom prst="line">
            <a:avLst/>
          </a:prstGeom>
          <a:ln w="38100">
            <a:solidFill>
              <a:srgbClr val="17726d"/>
            </a:solidFill>
            <a:round/>
          </a:ln>
        </p:spPr>
        <p:style>
          <a:lnRef idx="0"/>
          <a:fillRef idx="0"/>
          <a:effectRef idx="0"/>
          <a:fontRef idx="minor"/>
        </p:style>
      </p:sp>
      <p:grpSp>
        <p:nvGrpSpPr>
          <p:cNvPr id="254" name="Group 6"/>
          <p:cNvGrpSpPr/>
          <p:nvPr/>
        </p:nvGrpSpPr>
        <p:grpSpPr>
          <a:xfrm>
            <a:off x="10785960" y="1231560"/>
            <a:ext cx="4758120" cy="4758120"/>
            <a:chOff x="10785960" y="1231560"/>
            <a:chExt cx="4758120" cy="4758120"/>
          </a:xfrm>
        </p:grpSpPr>
        <p:sp>
          <p:nvSpPr>
            <p:cNvPr id="255" name="Freeform 7"/>
            <p:cNvSpPr/>
            <p:nvPr/>
          </p:nvSpPr>
          <p:spPr>
            <a:xfrm>
              <a:off x="10785960" y="1231560"/>
              <a:ext cx="4758120" cy="475812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a:ln w="0">
              <a:noFill/>
            </a:ln>
          </p:spPr>
          <p:style>
            <a:lnRef idx="0"/>
            <a:fillRef idx="0"/>
            <a:effectRef idx="0"/>
            <a:fontRef idx="minor"/>
          </p:style>
        </p:sp>
        <p:sp>
          <p:nvSpPr>
            <p:cNvPr id="256" name="TextBox 8"/>
            <p:cNvSpPr/>
            <p:nvPr/>
          </p:nvSpPr>
          <p:spPr>
            <a:xfrm>
              <a:off x="11232000" y="1398960"/>
              <a:ext cx="3866040" cy="4144680"/>
            </a:xfrm>
            <a:prstGeom prst="rect">
              <a:avLst/>
            </a:prstGeom>
            <a:noFill/>
            <a:ln w="0">
              <a:noFill/>
            </a:ln>
          </p:spPr>
          <p:style>
            <a:lnRef idx="0"/>
            <a:fillRef idx="0"/>
            <a:effectRef idx="0"/>
            <a:fontRef idx="minor"/>
          </p:style>
        </p:sp>
      </p:grpSp>
      <p:grpSp>
        <p:nvGrpSpPr>
          <p:cNvPr id="257" name="Group 9"/>
          <p:cNvGrpSpPr/>
          <p:nvPr/>
        </p:nvGrpSpPr>
        <p:grpSpPr>
          <a:xfrm>
            <a:off x="1074600" y="5553360"/>
            <a:ext cx="447480" cy="447480"/>
            <a:chOff x="1074600" y="5553360"/>
            <a:chExt cx="447480" cy="447480"/>
          </a:xfrm>
        </p:grpSpPr>
        <p:sp>
          <p:nvSpPr>
            <p:cNvPr id="258" name="Freeform 10"/>
            <p:cNvSpPr/>
            <p:nvPr/>
          </p:nvSpPr>
          <p:spPr>
            <a:xfrm>
              <a:off x="1074600" y="5553360"/>
              <a:ext cx="447480" cy="44748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726d"/>
            </a:solidFill>
            <a:ln w="0">
              <a:noFill/>
            </a:ln>
          </p:spPr>
          <p:style>
            <a:lnRef idx="0"/>
            <a:fillRef idx="0"/>
            <a:effectRef idx="0"/>
            <a:fontRef idx="minor"/>
          </p:style>
        </p:sp>
        <p:sp>
          <p:nvSpPr>
            <p:cNvPr id="259" name="TextBox 11"/>
            <p:cNvSpPr/>
            <p:nvPr/>
          </p:nvSpPr>
          <p:spPr>
            <a:xfrm>
              <a:off x="1116720" y="5569200"/>
              <a:ext cx="363240" cy="389520"/>
            </a:xfrm>
            <a:prstGeom prst="rect">
              <a:avLst/>
            </a:prstGeom>
            <a:noFill/>
            <a:ln w="0">
              <a:noFill/>
            </a:ln>
          </p:spPr>
          <p:style>
            <a:lnRef idx="0"/>
            <a:fillRef idx="0"/>
            <a:effectRef idx="0"/>
            <a:fontRef idx="minor"/>
          </p:style>
        </p:sp>
      </p:grpSp>
      <p:grpSp>
        <p:nvGrpSpPr>
          <p:cNvPr id="260" name="Group 12"/>
          <p:cNvGrpSpPr/>
          <p:nvPr/>
        </p:nvGrpSpPr>
        <p:grpSpPr>
          <a:xfrm>
            <a:off x="15972120" y="475200"/>
            <a:ext cx="1240920" cy="756000"/>
            <a:chOff x="15972120" y="475200"/>
            <a:chExt cx="1240920" cy="756000"/>
          </a:xfrm>
        </p:grpSpPr>
        <p:sp>
          <p:nvSpPr>
            <p:cNvPr id="261" name="Freeform 13"/>
            <p:cNvSpPr/>
            <p:nvPr/>
          </p:nvSpPr>
          <p:spPr>
            <a:xfrm>
              <a:off x="15972120" y="655920"/>
              <a:ext cx="1240920" cy="575280"/>
            </a:xfrm>
            <a:custGeom>
              <a:avLst/>
              <a:gdLst/>
              <a:ahLst/>
              <a:rect l="l" t="t" r="r" b="b"/>
              <a:pathLst>
                <a:path w="326928" h="151600">
                  <a:moveTo>
                    <a:pt x="75800" y="0"/>
                  </a:moveTo>
                  <a:lnTo>
                    <a:pt x="251128" y="0"/>
                  </a:lnTo>
                  <a:cubicBezTo>
                    <a:pt x="292991" y="0"/>
                    <a:pt x="326928" y="33937"/>
                    <a:pt x="326928" y="75800"/>
                  </a:cubicBezTo>
                  <a:lnTo>
                    <a:pt x="326928" y="75800"/>
                  </a:lnTo>
                  <a:cubicBezTo>
                    <a:pt x="326928" y="117663"/>
                    <a:pt x="292991" y="151600"/>
                    <a:pt x="251128" y="151600"/>
                  </a:cubicBezTo>
                  <a:lnTo>
                    <a:pt x="75800" y="151600"/>
                  </a:lnTo>
                  <a:cubicBezTo>
                    <a:pt x="33937" y="151600"/>
                    <a:pt x="0" y="117663"/>
                    <a:pt x="0" y="75800"/>
                  </a:cubicBezTo>
                  <a:lnTo>
                    <a:pt x="0" y="75800"/>
                  </a:lnTo>
                  <a:cubicBezTo>
                    <a:pt x="0" y="33937"/>
                    <a:pt x="33937" y="0"/>
                    <a:pt x="75800" y="0"/>
                  </a:cubicBezTo>
                  <a:close/>
                </a:path>
              </a:pathLst>
            </a:custGeom>
            <a:solidFill>
              <a:srgbClr val="17726d"/>
            </a:solidFill>
            <a:ln w="0">
              <a:noFill/>
            </a:ln>
          </p:spPr>
          <p:style>
            <a:lnRef idx="0"/>
            <a:fillRef idx="0"/>
            <a:effectRef idx="0"/>
            <a:fontRef idx="minor"/>
          </p:style>
        </p:sp>
        <p:sp>
          <p:nvSpPr>
            <p:cNvPr id="262" name="TextBox 14"/>
            <p:cNvSpPr/>
            <p:nvPr/>
          </p:nvSpPr>
          <p:spPr>
            <a:xfrm>
              <a:off x="15972120" y="475200"/>
              <a:ext cx="1240920" cy="756000"/>
            </a:xfrm>
            <a:prstGeom prst="rect">
              <a:avLst/>
            </a:prstGeom>
            <a:noFill/>
            <a:ln w="0">
              <a:noFill/>
            </a:ln>
          </p:spPr>
          <p:style>
            <a:lnRef idx="0"/>
            <a:fillRef idx="0"/>
            <a:effectRef idx="0"/>
            <a:fontRef idx="minor"/>
          </p:style>
        </p:sp>
      </p:grpSp>
      <p:sp>
        <p:nvSpPr>
          <p:cNvPr id="263" name="Freeform 15"/>
          <p:cNvSpPr/>
          <p:nvPr/>
        </p:nvSpPr>
        <p:spPr>
          <a:xfrm>
            <a:off x="16275960" y="793800"/>
            <a:ext cx="633240" cy="299880"/>
          </a:xfrm>
          <a:custGeom>
            <a:avLst/>
            <a:gdLst/>
            <a:ahLst/>
            <a:rect l="l" t="t" r="r" b="b"/>
            <a:pathLst>
              <a:path w="633545" h="300142">
                <a:moveTo>
                  <a:pt x="0" y="0"/>
                </a:moveTo>
                <a:lnTo>
                  <a:pt x="633545" y="0"/>
                </a:lnTo>
                <a:lnTo>
                  <a:pt x="633545" y="300141"/>
                </a:lnTo>
                <a:lnTo>
                  <a:pt x="0" y="300141"/>
                </a:lnTo>
                <a:lnTo>
                  <a:pt x="0" y="0"/>
                </a:lnTo>
                <a:close/>
              </a:path>
            </a:pathLst>
          </a:custGeom>
          <a:blipFill rotWithShape="0">
            <a:blip r:embed="rId1"/>
            <a:srcRect/>
            <a:stretch/>
          </a:blipFill>
          <a:ln w="0">
            <a:noFill/>
          </a:ln>
        </p:spPr>
        <p:style>
          <a:lnRef idx="0"/>
          <a:fillRef idx="0"/>
          <a:effectRef idx="0"/>
          <a:fontRef idx="minor"/>
        </p:style>
      </p:sp>
      <p:sp>
        <p:nvSpPr>
          <p:cNvPr id="264" name="TextBox 16"/>
          <p:cNvSpPr/>
          <p:nvPr/>
        </p:nvSpPr>
        <p:spPr>
          <a:xfrm>
            <a:off x="981000" y="2883960"/>
            <a:ext cx="14166360" cy="2777400"/>
          </a:xfrm>
          <a:prstGeom prst="rect">
            <a:avLst/>
          </a:prstGeom>
          <a:noFill/>
          <a:ln w="0">
            <a:noFill/>
          </a:ln>
        </p:spPr>
        <p:style>
          <a:lnRef idx="0"/>
          <a:fillRef idx="0"/>
          <a:effectRef idx="0"/>
          <a:fontRef idx="minor"/>
        </p:style>
        <p:txBody>
          <a:bodyPr lIns="0" rIns="0" tIns="0" bIns="0" anchor="t">
            <a:spAutoFit/>
          </a:bodyPr>
          <a:p>
            <a:pPr>
              <a:lnSpc>
                <a:spcPts val="21872"/>
              </a:lnSpc>
              <a:buNone/>
            </a:pPr>
            <a:r>
              <a:rPr b="1" lang="en-US" sz="15620" spc="-1" strike="noStrike">
                <a:solidFill>
                  <a:srgbClr val="17726d"/>
                </a:solidFill>
                <a:latin typeface="Inter Bold"/>
                <a:ea typeface="Inter Bold"/>
              </a:rPr>
              <a:t>THANK YOU</a:t>
            </a:r>
            <a:endParaRPr b="0" lang="en-US" sz="15620" spc="-1" strike="noStrike">
              <a:latin typeface="Arial"/>
            </a:endParaRPr>
          </a:p>
        </p:txBody>
      </p:sp>
      <p:sp>
        <p:nvSpPr>
          <p:cNvPr id="265" name="TextBox 17"/>
          <p:cNvSpPr/>
          <p:nvPr/>
        </p:nvSpPr>
        <p:spPr>
          <a:xfrm>
            <a:off x="1074600" y="9213120"/>
            <a:ext cx="2011680" cy="314640"/>
          </a:xfrm>
          <a:prstGeom prst="rect">
            <a:avLst/>
          </a:prstGeom>
          <a:noFill/>
          <a:ln w="0">
            <a:noFill/>
          </a:ln>
        </p:spPr>
        <p:style>
          <a:lnRef idx="0"/>
          <a:fillRef idx="0"/>
          <a:effectRef idx="0"/>
          <a:fontRef idx="minor"/>
        </p:style>
        <p:txBody>
          <a:bodyPr lIns="0" rIns="0" tIns="0" bIns="0" anchor="t">
            <a:spAutoFit/>
          </a:bodyPr>
          <a:p>
            <a:pPr algn="just">
              <a:lnSpc>
                <a:spcPts val="2480"/>
              </a:lnSpc>
              <a:buNone/>
              <a:tabLst>
                <a:tab algn="l" pos="0"/>
              </a:tabLst>
            </a:pPr>
            <a:r>
              <a:rPr b="0" lang="en-US" sz="1600" spc="-1" strike="noStrike">
                <a:solidFill>
                  <a:srgbClr val="000000"/>
                </a:solidFill>
                <a:latin typeface="Open Sans"/>
                <a:ea typeface="Open Sans"/>
              </a:rPr>
              <a:t>896547365</a:t>
            </a:r>
            <a:endParaRPr b="0" lang="en-US" sz="1600" spc="-1" strike="noStrike">
              <a:latin typeface="Arial"/>
            </a:endParaRPr>
          </a:p>
        </p:txBody>
      </p:sp>
      <p:sp>
        <p:nvSpPr>
          <p:cNvPr id="266" name="TextBox 18"/>
          <p:cNvSpPr/>
          <p:nvPr/>
        </p:nvSpPr>
        <p:spPr>
          <a:xfrm>
            <a:off x="1074600" y="8881560"/>
            <a:ext cx="2011680" cy="314640"/>
          </a:xfrm>
          <a:prstGeom prst="rect">
            <a:avLst/>
          </a:prstGeom>
          <a:noFill/>
          <a:ln w="0">
            <a:noFill/>
          </a:ln>
        </p:spPr>
        <p:style>
          <a:lnRef idx="0"/>
          <a:fillRef idx="0"/>
          <a:effectRef idx="0"/>
          <a:fontRef idx="minor"/>
        </p:style>
        <p:txBody>
          <a:bodyPr lIns="0" rIns="0" tIns="0" bIns="0" anchor="t">
            <a:spAutoFit/>
          </a:bodyPr>
          <a:p>
            <a:pPr algn="just">
              <a:lnSpc>
                <a:spcPts val="2480"/>
              </a:lnSpc>
              <a:buNone/>
              <a:tabLst>
                <a:tab algn="l" pos="0"/>
              </a:tabLst>
            </a:pPr>
            <a:r>
              <a:rPr b="1" lang="en-US" sz="1600" spc="-1" strike="noStrike">
                <a:solidFill>
                  <a:srgbClr val="000000"/>
                </a:solidFill>
                <a:latin typeface="Open Sans Bold"/>
                <a:ea typeface="Open Sans Bold"/>
              </a:rPr>
              <a:t>Telephone</a:t>
            </a:r>
            <a:endParaRPr b="0" lang="en-US" sz="1600" spc="-1" strike="noStrike">
              <a:latin typeface="Arial"/>
            </a:endParaRPr>
          </a:p>
        </p:txBody>
      </p:sp>
      <p:sp>
        <p:nvSpPr>
          <p:cNvPr id="267" name="TextBox 19"/>
          <p:cNvSpPr/>
          <p:nvPr/>
        </p:nvSpPr>
        <p:spPr>
          <a:xfrm>
            <a:off x="3575160" y="9213120"/>
            <a:ext cx="2725200" cy="314640"/>
          </a:xfrm>
          <a:prstGeom prst="rect">
            <a:avLst/>
          </a:prstGeom>
          <a:noFill/>
          <a:ln w="0">
            <a:noFill/>
          </a:ln>
        </p:spPr>
        <p:style>
          <a:lnRef idx="0"/>
          <a:fillRef idx="0"/>
          <a:effectRef idx="0"/>
          <a:fontRef idx="minor"/>
        </p:style>
        <p:txBody>
          <a:bodyPr lIns="0" rIns="0" tIns="0" bIns="0" anchor="t">
            <a:spAutoFit/>
          </a:bodyPr>
          <a:p>
            <a:pPr algn="just">
              <a:lnSpc>
                <a:spcPts val="2480"/>
              </a:lnSpc>
              <a:buNone/>
              <a:tabLst>
                <a:tab algn="l" pos="0"/>
              </a:tabLst>
            </a:pPr>
            <a:r>
              <a:rPr b="0" lang="en-US" sz="1600" spc="-1" strike="noStrike">
                <a:solidFill>
                  <a:srgbClr val="000000"/>
                </a:solidFill>
                <a:latin typeface="Open Sans"/>
                <a:ea typeface="Open Sans"/>
              </a:rPr>
              <a:t>374837 jkdsjhsd</a:t>
            </a:r>
            <a:endParaRPr b="0" lang="en-US" sz="1600" spc="-1" strike="noStrike">
              <a:latin typeface="Arial"/>
            </a:endParaRPr>
          </a:p>
        </p:txBody>
      </p:sp>
      <p:sp>
        <p:nvSpPr>
          <p:cNvPr id="268" name="TextBox 20"/>
          <p:cNvSpPr/>
          <p:nvPr/>
        </p:nvSpPr>
        <p:spPr>
          <a:xfrm>
            <a:off x="6824880" y="9213120"/>
            <a:ext cx="2868480" cy="314640"/>
          </a:xfrm>
          <a:prstGeom prst="rect">
            <a:avLst/>
          </a:prstGeom>
          <a:noFill/>
          <a:ln w="0">
            <a:noFill/>
          </a:ln>
        </p:spPr>
        <p:style>
          <a:lnRef idx="0"/>
          <a:fillRef idx="0"/>
          <a:effectRef idx="0"/>
          <a:fontRef idx="minor"/>
        </p:style>
        <p:txBody>
          <a:bodyPr lIns="0" rIns="0" tIns="0" bIns="0" anchor="t">
            <a:spAutoFit/>
          </a:bodyPr>
          <a:p>
            <a:pPr algn="just">
              <a:lnSpc>
                <a:spcPts val="2480"/>
              </a:lnSpc>
              <a:buNone/>
              <a:tabLst>
                <a:tab algn="l" pos="0"/>
              </a:tabLst>
            </a:pPr>
            <a:r>
              <a:rPr b="0" lang="en-US" sz="1600" spc="-1" strike="noStrike">
                <a:solidFill>
                  <a:srgbClr val="000000"/>
                </a:solidFill>
                <a:latin typeface="Open Sans"/>
                <a:ea typeface="Open Sans"/>
              </a:rPr>
              <a:t>www.sjhdjsdhjs</a:t>
            </a:r>
            <a:endParaRPr b="0" lang="en-US" sz="1600" spc="-1" strike="noStrike">
              <a:latin typeface="Arial"/>
            </a:endParaRPr>
          </a:p>
        </p:txBody>
      </p:sp>
      <p:sp>
        <p:nvSpPr>
          <p:cNvPr id="269" name="TextBox 21"/>
          <p:cNvSpPr/>
          <p:nvPr/>
        </p:nvSpPr>
        <p:spPr>
          <a:xfrm>
            <a:off x="3575160" y="8881560"/>
            <a:ext cx="2725200" cy="314640"/>
          </a:xfrm>
          <a:prstGeom prst="rect">
            <a:avLst/>
          </a:prstGeom>
          <a:noFill/>
          <a:ln w="0">
            <a:noFill/>
          </a:ln>
        </p:spPr>
        <p:style>
          <a:lnRef idx="0"/>
          <a:fillRef idx="0"/>
          <a:effectRef idx="0"/>
          <a:fontRef idx="minor"/>
        </p:style>
        <p:txBody>
          <a:bodyPr lIns="0" rIns="0" tIns="0" bIns="0" anchor="t">
            <a:spAutoFit/>
          </a:bodyPr>
          <a:p>
            <a:pPr algn="just">
              <a:lnSpc>
                <a:spcPts val="2480"/>
              </a:lnSpc>
              <a:buNone/>
              <a:tabLst>
                <a:tab algn="l" pos="0"/>
              </a:tabLst>
            </a:pPr>
            <a:r>
              <a:rPr b="1" lang="en-US" sz="1600" spc="-1" strike="noStrike">
                <a:solidFill>
                  <a:srgbClr val="000000"/>
                </a:solidFill>
                <a:latin typeface="Open Sans Bold"/>
                <a:ea typeface="Open Sans Bold"/>
              </a:rPr>
              <a:t>Address</a:t>
            </a:r>
            <a:endParaRPr b="0" lang="en-US" sz="1600" spc="-1" strike="noStrike">
              <a:latin typeface="Arial"/>
            </a:endParaRPr>
          </a:p>
        </p:txBody>
      </p:sp>
      <p:sp>
        <p:nvSpPr>
          <p:cNvPr id="270" name="TextBox 22"/>
          <p:cNvSpPr/>
          <p:nvPr/>
        </p:nvSpPr>
        <p:spPr>
          <a:xfrm>
            <a:off x="6824880" y="8881560"/>
            <a:ext cx="2868480" cy="314640"/>
          </a:xfrm>
          <a:prstGeom prst="rect">
            <a:avLst/>
          </a:prstGeom>
          <a:noFill/>
          <a:ln w="0">
            <a:noFill/>
          </a:ln>
        </p:spPr>
        <p:style>
          <a:lnRef idx="0"/>
          <a:fillRef idx="0"/>
          <a:effectRef idx="0"/>
          <a:fontRef idx="minor"/>
        </p:style>
        <p:txBody>
          <a:bodyPr lIns="0" rIns="0" tIns="0" bIns="0" anchor="t">
            <a:spAutoFit/>
          </a:bodyPr>
          <a:p>
            <a:pPr algn="just">
              <a:lnSpc>
                <a:spcPts val="2480"/>
              </a:lnSpc>
              <a:buNone/>
              <a:tabLst>
                <a:tab algn="l" pos="0"/>
              </a:tabLst>
            </a:pPr>
            <a:r>
              <a:rPr b="1" lang="en-US" sz="1600" spc="-1" strike="noStrike">
                <a:solidFill>
                  <a:srgbClr val="000000"/>
                </a:solidFill>
                <a:latin typeface="Open Sans Bold"/>
                <a:ea typeface="Open Sans Bold"/>
              </a:rPr>
              <a:t>Website</a:t>
            </a:r>
            <a:endParaRPr b="0" lang="en-US" sz="1600" spc="-1" strike="noStrike">
              <a:latin typeface="Arial"/>
            </a:endParaRPr>
          </a:p>
        </p:txBody>
      </p:sp>
      <p:sp>
        <p:nvSpPr>
          <p:cNvPr id="271" name="TextBox 23"/>
          <p:cNvSpPr/>
          <p:nvPr/>
        </p:nvSpPr>
        <p:spPr>
          <a:xfrm>
            <a:off x="14344560" y="8862480"/>
            <a:ext cx="2868480" cy="393120"/>
          </a:xfrm>
          <a:prstGeom prst="rect">
            <a:avLst/>
          </a:prstGeom>
          <a:noFill/>
          <a:ln w="0">
            <a:noFill/>
          </a:ln>
        </p:spPr>
        <p:style>
          <a:lnRef idx="0"/>
          <a:fillRef idx="0"/>
          <a:effectRef idx="0"/>
          <a:fontRef idx="minor"/>
        </p:style>
        <p:txBody>
          <a:bodyPr lIns="0" rIns="0" tIns="0" bIns="0" anchor="t">
            <a:spAutoFit/>
          </a:bodyPr>
          <a:p>
            <a:pPr algn="r">
              <a:lnSpc>
                <a:spcPts val="3098"/>
              </a:lnSpc>
              <a:buNone/>
              <a:tabLst>
                <a:tab algn="l" pos="0"/>
              </a:tabLst>
            </a:pPr>
            <a:r>
              <a:rPr b="1" lang="en-US" sz="2000" spc="-1" strike="noStrike">
                <a:solidFill>
                  <a:srgbClr val="000000"/>
                </a:solidFill>
                <a:latin typeface="Open Sans Bold"/>
                <a:ea typeface="Open Sans Bold"/>
              </a:rPr>
              <a:t>February 2025</a:t>
            </a:r>
            <a:endParaRPr b="0" lang="en-US" sz="2000" spc="-1" strike="noStrike">
              <a:latin typeface="Arial"/>
            </a:endParaRPr>
          </a:p>
        </p:txBody>
      </p:sp>
      <p:sp>
        <p:nvSpPr>
          <p:cNvPr id="272" name="TextBox 24"/>
          <p:cNvSpPr/>
          <p:nvPr/>
        </p:nvSpPr>
        <p:spPr>
          <a:xfrm>
            <a:off x="1690920" y="5508000"/>
            <a:ext cx="8069040" cy="497520"/>
          </a:xfrm>
          <a:prstGeom prst="rect">
            <a:avLst/>
          </a:prstGeom>
          <a:noFill/>
          <a:ln w="0">
            <a:noFill/>
          </a:ln>
        </p:spPr>
        <p:style>
          <a:lnRef idx="0"/>
          <a:fillRef idx="0"/>
          <a:effectRef idx="0"/>
          <a:fontRef idx="minor"/>
        </p:style>
        <p:txBody>
          <a:bodyPr lIns="0" rIns="0" tIns="0" bIns="0" anchor="t">
            <a:spAutoFit/>
          </a:bodyPr>
          <a:p>
            <a:pPr>
              <a:lnSpc>
                <a:spcPts val="3920"/>
              </a:lnSpc>
              <a:buNone/>
              <a:tabLst>
                <a:tab algn="l" pos="0"/>
              </a:tabLst>
            </a:pPr>
            <a:r>
              <a:rPr b="1" lang="en-US" sz="2800" spc="205" strike="noStrike">
                <a:solidFill>
                  <a:srgbClr val="000000"/>
                </a:solidFill>
                <a:latin typeface="Open Sans Semi-Bold"/>
                <a:ea typeface="Open Sans Semi-Bold"/>
              </a:rPr>
              <a:t>FOR YOUR NICE ATTENTION</a:t>
            </a:r>
            <a:endParaRPr b="0" lang="en-US" sz="2800" spc="-1" strike="noStrike">
              <a:latin typeface="Arial"/>
            </a:endParaRPr>
          </a:p>
        </p:txBody>
      </p:sp>
      <p:sp>
        <p:nvSpPr>
          <p:cNvPr id="273" name="TextBox 25"/>
          <p:cNvSpPr/>
          <p:nvPr/>
        </p:nvSpPr>
        <p:spPr>
          <a:xfrm>
            <a:off x="1074600" y="793800"/>
            <a:ext cx="3191040" cy="443880"/>
          </a:xfrm>
          <a:prstGeom prst="rect">
            <a:avLst/>
          </a:prstGeom>
          <a:noFill/>
          <a:ln w="0">
            <a:noFill/>
          </a:ln>
        </p:spPr>
        <p:style>
          <a:lnRef idx="0"/>
          <a:fillRef idx="0"/>
          <a:effectRef idx="0"/>
          <a:fontRef idx="minor"/>
        </p:style>
        <p:txBody>
          <a:bodyPr lIns="0" rIns="0" tIns="0" bIns="0" anchor="t">
            <a:spAutoFit/>
          </a:bodyPr>
          <a:p>
            <a:pPr>
              <a:lnSpc>
                <a:spcPts val="3498"/>
              </a:lnSpc>
              <a:buNone/>
            </a:pPr>
            <a:r>
              <a:rPr b="1" lang="en-US" sz="2500" spc="-1" strike="noStrike">
                <a:solidFill>
                  <a:srgbClr val="000000"/>
                </a:solidFill>
                <a:latin typeface="Open Sans Semi-Bold"/>
                <a:ea typeface="Open Sans Semi-Bold"/>
              </a:rPr>
              <a:t>British Airways</a:t>
            </a:r>
            <a:endParaRPr b="0" lang="en-US" sz="25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61" name="Group 2"/>
          <p:cNvGrpSpPr/>
          <p:nvPr/>
        </p:nvGrpSpPr>
        <p:grpSpPr>
          <a:xfrm>
            <a:off x="13270320" y="-180720"/>
            <a:ext cx="5017320" cy="10467360"/>
            <a:chOff x="13270320" y="-180720"/>
            <a:chExt cx="5017320" cy="10467360"/>
          </a:xfrm>
        </p:grpSpPr>
        <p:sp>
          <p:nvSpPr>
            <p:cNvPr id="62" name="Freeform 3"/>
            <p:cNvSpPr/>
            <p:nvPr/>
          </p:nvSpPr>
          <p:spPr>
            <a:xfrm>
              <a:off x="13270320" y="0"/>
              <a:ext cx="5017320" cy="10286640"/>
            </a:xfrm>
            <a:custGeom>
              <a:avLst/>
              <a:gdLst/>
              <a:ahLst/>
              <a:rect l="l" t="t" r="r" b="b"/>
              <a:pathLst>
                <a:path w="1321562" h="2709333">
                  <a:moveTo>
                    <a:pt x="0" y="0"/>
                  </a:moveTo>
                  <a:lnTo>
                    <a:pt x="1321562" y="0"/>
                  </a:lnTo>
                  <a:lnTo>
                    <a:pt x="1321562" y="2709333"/>
                  </a:lnTo>
                  <a:lnTo>
                    <a:pt x="0" y="2709333"/>
                  </a:lnTo>
                  <a:close/>
                </a:path>
              </a:pathLst>
            </a:custGeom>
            <a:solidFill>
              <a:srgbClr val="17726d"/>
            </a:solidFill>
            <a:ln w="0">
              <a:noFill/>
            </a:ln>
          </p:spPr>
          <p:style>
            <a:lnRef idx="0"/>
            <a:fillRef idx="0"/>
            <a:effectRef idx="0"/>
            <a:fontRef idx="minor"/>
          </p:style>
        </p:sp>
        <p:sp>
          <p:nvSpPr>
            <p:cNvPr id="63" name="TextBox 4"/>
            <p:cNvSpPr/>
            <p:nvPr/>
          </p:nvSpPr>
          <p:spPr>
            <a:xfrm>
              <a:off x="13270320" y="-180720"/>
              <a:ext cx="5017320" cy="10467360"/>
            </a:xfrm>
            <a:prstGeom prst="rect">
              <a:avLst/>
            </a:prstGeom>
            <a:noFill/>
            <a:ln w="0">
              <a:noFill/>
            </a:ln>
          </p:spPr>
          <p:style>
            <a:lnRef idx="0"/>
            <a:fillRef idx="0"/>
            <a:effectRef idx="0"/>
            <a:fontRef idx="minor"/>
          </p:style>
        </p:sp>
      </p:grpSp>
      <p:grpSp>
        <p:nvGrpSpPr>
          <p:cNvPr id="64" name="Group 5"/>
          <p:cNvGrpSpPr/>
          <p:nvPr/>
        </p:nvGrpSpPr>
        <p:grpSpPr>
          <a:xfrm>
            <a:off x="17259480" y="8970480"/>
            <a:ext cx="1028520" cy="1316160"/>
            <a:chOff x="17259480" y="8970480"/>
            <a:chExt cx="1028520" cy="1316160"/>
          </a:xfrm>
        </p:grpSpPr>
        <p:sp>
          <p:nvSpPr>
            <p:cNvPr id="65" name="Freeform 6"/>
            <p:cNvSpPr/>
            <p:nvPr/>
          </p:nvSpPr>
          <p:spPr>
            <a:xfrm>
              <a:off x="17259480" y="9151200"/>
              <a:ext cx="1028520" cy="1135440"/>
            </a:xfrm>
            <a:custGeom>
              <a:avLst/>
              <a:gdLst/>
              <a:ahLst/>
              <a:rect l="l" t="t" r="r" b="b"/>
              <a:pathLst>
                <a:path w="270933" h="299104">
                  <a:moveTo>
                    <a:pt x="0" y="0"/>
                  </a:moveTo>
                  <a:lnTo>
                    <a:pt x="270933" y="0"/>
                  </a:lnTo>
                  <a:lnTo>
                    <a:pt x="270933" y="299104"/>
                  </a:lnTo>
                  <a:lnTo>
                    <a:pt x="0" y="299104"/>
                  </a:lnTo>
                  <a:close/>
                </a:path>
              </a:pathLst>
            </a:custGeom>
            <a:solidFill>
              <a:srgbClr val="eae4d2"/>
            </a:solidFill>
            <a:ln w="0">
              <a:noFill/>
            </a:ln>
          </p:spPr>
          <p:style>
            <a:lnRef idx="0"/>
            <a:fillRef idx="0"/>
            <a:effectRef idx="0"/>
            <a:fontRef idx="minor"/>
          </p:style>
        </p:sp>
        <p:sp>
          <p:nvSpPr>
            <p:cNvPr id="66" name="TextBox 7"/>
            <p:cNvSpPr/>
            <p:nvPr/>
          </p:nvSpPr>
          <p:spPr>
            <a:xfrm>
              <a:off x="17259480" y="8970480"/>
              <a:ext cx="1028520" cy="1316160"/>
            </a:xfrm>
            <a:prstGeom prst="rect">
              <a:avLst/>
            </a:prstGeom>
            <a:noFill/>
            <a:ln w="0">
              <a:noFill/>
            </a:ln>
          </p:spPr>
          <p:style>
            <a:lnRef idx="0"/>
            <a:fillRef idx="0"/>
            <a:effectRef idx="0"/>
            <a:fontRef idx="minor"/>
          </p:style>
        </p:sp>
      </p:grpSp>
      <p:grpSp>
        <p:nvGrpSpPr>
          <p:cNvPr id="67" name="Group 8"/>
          <p:cNvGrpSpPr/>
          <p:nvPr/>
        </p:nvGrpSpPr>
        <p:grpSpPr>
          <a:xfrm>
            <a:off x="10866600" y="-180720"/>
            <a:ext cx="1028520" cy="1316160"/>
            <a:chOff x="10866600" y="-180720"/>
            <a:chExt cx="1028520" cy="1316160"/>
          </a:xfrm>
        </p:grpSpPr>
        <p:sp>
          <p:nvSpPr>
            <p:cNvPr id="68" name="Freeform 9"/>
            <p:cNvSpPr/>
            <p:nvPr/>
          </p:nvSpPr>
          <p:spPr>
            <a:xfrm>
              <a:off x="10866600" y="0"/>
              <a:ext cx="1028520" cy="1135440"/>
            </a:xfrm>
            <a:custGeom>
              <a:avLst/>
              <a:gdLst/>
              <a:ahLst/>
              <a:rect l="l" t="t" r="r" b="b"/>
              <a:pathLst>
                <a:path w="270933" h="299104">
                  <a:moveTo>
                    <a:pt x="0" y="0"/>
                  </a:moveTo>
                  <a:lnTo>
                    <a:pt x="270933" y="0"/>
                  </a:lnTo>
                  <a:lnTo>
                    <a:pt x="270933" y="299104"/>
                  </a:lnTo>
                  <a:lnTo>
                    <a:pt x="0" y="299104"/>
                  </a:lnTo>
                  <a:close/>
                </a:path>
              </a:pathLst>
            </a:custGeom>
            <a:solidFill>
              <a:srgbClr val="eae4d2"/>
            </a:solidFill>
            <a:ln w="0">
              <a:noFill/>
            </a:ln>
          </p:spPr>
          <p:style>
            <a:lnRef idx="0"/>
            <a:fillRef idx="0"/>
            <a:effectRef idx="0"/>
            <a:fontRef idx="minor"/>
          </p:style>
        </p:sp>
        <p:sp>
          <p:nvSpPr>
            <p:cNvPr id="69" name="TextBox 10"/>
            <p:cNvSpPr/>
            <p:nvPr/>
          </p:nvSpPr>
          <p:spPr>
            <a:xfrm>
              <a:off x="10866600" y="-180720"/>
              <a:ext cx="1028520" cy="1316160"/>
            </a:xfrm>
            <a:prstGeom prst="rect">
              <a:avLst/>
            </a:prstGeom>
            <a:noFill/>
            <a:ln w="0">
              <a:noFill/>
            </a:ln>
          </p:spPr>
          <p:style>
            <a:lnRef idx="0"/>
            <a:fillRef idx="0"/>
            <a:effectRef idx="0"/>
            <a:fontRef idx="minor"/>
          </p:style>
        </p:sp>
      </p:grpSp>
      <p:grpSp>
        <p:nvGrpSpPr>
          <p:cNvPr id="70" name="Group 11"/>
          <p:cNvGrpSpPr/>
          <p:nvPr/>
        </p:nvGrpSpPr>
        <p:grpSpPr>
          <a:xfrm>
            <a:off x="11895480" y="1135800"/>
            <a:ext cx="5363640" cy="8015400"/>
            <a:chOff x="11895480" y="1135800"/>
            <a:chExt cx="5363640" cy="8015400"/>
          </a:xfrm>
        </p:grpSpPr>
        <p:pic>
          <p:nvPicPr>
            <p:cNvPr id="71" name="Picture 12" descr=""/>
            <p:cNvPicPr/>
            <p:nvPr/>
          </p:nvPicPr>
          <p:blipFill>
            <a:blip r:embed="rId1"/>
            <a:srcRect l="28404" t="0" r="27005" b="0"/>
            <a:stretch/>
          </p:blipFill>
          <p:spPr>
            <a:xfrm>
              <a:off x="11895480" y="1135800"/>
              <a:ext cx="5363640" cy="8015400"/>
            </a:xfrm>
            <a:prstGeom prst="rect">
              <a:avLst/>
            </a:prstGeom>
            <a:ln w="0">
              <a:noFill/>
            </a:ln>
          </p:spPr>
        </p:pic>
      </p:grpSp>
      <p:grpSp>
        <p:nvGrpSpPr>
          <p:cNvPr id="72" name="Group 13"/>
          <p:cNvGrpSpPr/>
          <p:nvPr/>
        </p:nvGrpSpPr>
        <p:grpSpPr>
          <a:xfrm>
            <a:off x="3268800" y="-1565640"/>
            <a:ext cx="5402160" cy="5402160"/>
            <a:chOff x="3268800" y="-1565640"/>
            <a:chExt cx="5402160" cy="5402160"/>
          </a:xfrm>
        </p:grpSpPr>
        <p:sp>
          <p:nvSpPr>
            <p:cNvPr id="73" name="Freeform 14"/>
            <p:cNvSpPr/>
            <p:nvPr/>
          </p:nvSpPr>
          <p:spPr>
            <a:xfrm>
              <a:off x="3268800" y="-1565640"/>
              <a:ext cx="5402160" cy="540216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f6f6f6"/>
              </a:solidFill>
              <a:miter/>
            </a:ln>
          </p:spPr>
          <p:style>
            <a:lnRef idx="0"/>
            <a:fillRef idx="0"/>
            <a:effectRef idx="0"/>
            <a:fontRef idx="minor"/>
          </p:style>
        </p:sp>
        <p:sp>
          <p:nvSpPr>
            <p:cNvPr id="74" name="TextBox 15"/>
            <p:cNvSpPr/>
            <p:nvPr/>
          </p:nvSpPr>
          <p:spPr>
            <a:xfrm>
              <a:off x="3775320" y="-1375560"/>
              <a:ext cx="4389120" cy="4705560"/>
            </a:xfrm>
            <a:prstGeom prst="rect">
              <a:avLst/>
            </a:prstGeom>
            <a:noFill/>
            <a:ln w="0">
              <a:noFill/>
            </a:ln>
          </p:spPr>
          <p:style>
            <a:lnRef idx="0"/>
            <a:fillRef idx="0"/>
            <a:effectRef idx="0"/>
            <a:fontRef idx="minor"/>
          </p:style>
        </p:sp>
      </p:grpSp>
      <p:sp>
        <p:nvSpPr>
          <p:cNvPr id="75" name="TextBox 16"/>
          <p:cNvSpPr/>
          <p:nvPr/>
        </p:nvSpPr>
        <p:spPr>
          <a:xfrm>
            <a:off x="1028880" y="1133640"/>
            <a:ext cx="7157880" cy="1920600"/>
          </a:xfrm>
          <a:prstGeom prst="rect">
            <a:avLst/>
          </a:prstGeom>
          <a:noFill/>
          <a:ln w="0">
            <a:noFill/>
          </a:ln>
        </p:spPr>
        <p:style>
          <a:lnRef idx="0"/>
          <a:fillRef idx="0"/>
          <a:effectRef idx="0"/>
          <a:fontRef idx="minor"/>
        </p:style>
        <p:txBody>
          <a:bodyPr lIns="0" rIns="0" tIns="0" bIns="0" anchor="t">
            <a:spAutoFit/>
          </a:bodyPr>
          <a:p>
            <a:pPr>
              <a:lnSpc>
                <a:spcPts val="7560"/>
              </a:lnSpc>
              <a:buNone/>
            </a:pPr>
            <a:r>
              <a:rPr b="1" lang="en-US" sz="7200" spc="-1" strike="noStrike">
                <a:solidFill>
                  <a:srgbClr val="17726d"/>
                </a:solidFill>
                <a:latin typeface="Inter Bold"/>
                <a:ea typeface="Inter Bold"/>
              </a:rPr>
              <a:t>EXECUTIVE SUMMARY</a:t>
            </a:r>
            <a:endParaRPr b="0" lang="en-US" sz="7200" spc="-1" strike="noStrike">
              <a:latin typeface="Arial"/>
            </a:endParaRPr>
          </a:p>
        </p:txBody>
      </p:sp>
      <p:sp>
        <p:nvSpPr>
          <p:cNvPr id="76" name="AutoShape 17"/>
          <p:cNvSpPr/>
          <p:nvPr/>
        </p:nvSpPr>
        <p:spPr>
          <a:xfrm>
            <a:off x="1085760" y="2993760"/>
            <a:ext cx="360" cy="1442160"/>
          </a:xfrm>
          <a:prstGeom prst="line">
            <a:avLst/>
          </a:prstGeom>
          <a:ln w="76200">
            <a:solidFill>
              <a:srgbClr val="eae4d2"/>
            </a:solidFill>
            <a:round/>
          </a:ln>
        </p:spPr>
        <p:style>
          <a:lnRef idx="0"/>
          <a:fillRef idx="0"/>
          <a:effectRef idx="0"/>
          <a:fontRef idx="minor"/>
        </p:style>
      </p:sp>
      <p:sp>
        <p:nvSpPr>
          <p:cNvPr id="77" name="TextBox 18"/>
          <p:cNvSpPr/>
          <p:nvPr/>
        </p:nvSpPr>
        <p:spPr>
          <a:xfrm>
            <a:off x="1028880" y="4038120"/>
            <a:ext cx="9882720" cy="2145240"/>
          </a:xfrm>
          <a:prstGeom prst="rect">
            <a:avLst/>
          </a:prstGeom>
          <a:noFill/>
          <a:ln w="0">
            <a:noFill/>
          </a:ln>
        </p:spPr>
        <p:style>
          <a:lnRef idx="0"/>
          <a:fillRef idx="0"/>
          <a:effectRef idx="0"/>
          <a:fontRef idx="minor"/>
        </p:style>
        <p:txBody>
          <a:bodyPr lIns="0" rIns="0" tIns="0" bIns="0" anchor="t">
            <a:spAutoFit/>
          </a:bodyPr>
          <a:p>
            <a:pPr algn="just">
              <a:lnSpc>
                <a:spcPts val="4224"/>
              </a:lnSpc>
              <a:buNone/>
              <a:tabLst>
                <a:tab algn="l" pos="0"/>
              </a:tabLst>
            </a:pPr>
            <a:r>
              <a:rPr b="0" lang="en-US" sz="2400" spc="94" strike="noStrike">
                <a:solidFill>
                  <a:srgbClr val="000000"/>
                </a:solidFill>
                <a:latin typeface="Open Sans"/>
                <a:ea typeface="Open Sans"/>
              </a:rPr>
              <a:t>The analysis is based on 1,000 customer reviews of British Airways, processed using advanced natural language processing techniques including aspect-based sentiment analysis and zero-shot classification.</a:t>
            </a:r>
            <a:endParaRPr b="0" lang="en-US" sz="2400" spc="-1" strike="noStrike">
              <a:latin typeface="Arial"/>
            </a:endParaRPr>
          </a:p>
        </p:txBody>
      </p:sp>
      <p:grpSp>
        <p:nvGrpSpPr>
          <p:cNvPr id="78" name="Group 19"/>
          <p:cNvGrpSpPr/>
          <p:nvPr/>
        </p:nvGrpSpPr>
        <p:grpSpPr>
          <a:xfrm>
            <a:off x="10196640" y="1216080"/>
            <a:ext cx="714960" cy="714960"/>
            <a:chOff x="10196640" y="1216080"/>
            <a:chExt cx="714960" cy="714960"/>
          </a:xfrm>
        </p:grpSpPr>
        <p:sp>
          <p:nvSpPr>
            <p:cNvPr id="79" name="Freeform 20"/>
            <p:cNvSpPr/>
            <p:nvPr/>
          </p:nvSpPr>
          <p:spPr>
            <a:xfrm>
              <a:off x="10196640" y="1216080"/>
              <a:ext cx="714960" cy="71496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76200">
              <a:solidFill>
                <a:srgbClr val="17726d"/>
              </a:solidFill>
              <a:miter/>
            </a:ln>
          </p:spPr>
          <p:style>
            <a:lnRef idx="0"/>
            <a:fillRef idx="0"/>
            <a:effectRef idx="0"/>
            <a:fontRef idx="minor"/>
          </p:style>
        </p:sp>
        <p:sp>
          <p:nvSpPr>
            <p:cNvPr id="80" name="TextBox 21"/>
            <p:cNvSpPr/>
            <p:nvPr/>
          </p:nvSpPr>
          <p:spPr>
            <a:xfrm>
              <a:off x="10263600" y="1240920"/>
              <a:ext cx="580680" cy="622800"/>
            </a:xfrm>
            <a:prstGeom prst="rect">
              <a:avLst/>
            </a:prstGeom>
            <a:noFill/>
            <a:ln w="0">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81" name="Group 2"/>
          <p:cNvGrpSpPr/>
          <p:nvPr/>
        </p:nvGrpSpPr>
        <p:grpSpPr>
          <a:xfrm>
            <a:off x="8510760" y="276840"/>
            <a:ext cx="9776880" cy="1675800"/>
            <a:chOff x="8510760" y="276840"/>
            <a:chExt cx="9776880" cy="1675800"/>
          </a:xfrm>
        </p:grpSpPr>
        <p:sp>
          <p:nvSpPr>
            <p:cNvPr id="82" name="Freeform 3"/>
            <p:cNvSpPr/>
            <p:nvPr/>
          </p:nvSpPr>
          <p:spPr>
            <a:xfrm>
              <a:off x="8510760" y="457560"/>
              <a:ext cx="9776880" cy="1495080"/>
            </a:xfrm>
            <a:custGeom>
              <a:avLst/>
              <a:gdLst/>
              <a:ahLst/>
              <a:rect l="l" t="t" r="r" b="b"/>
              <a:pathLst>
                <a:path w="2575047" h="393857">
                  <a:moveTo>
                    <a:pt x="0" y="0"/>
                  </a:moveTo>
                  <a:lnTo>
                    <a:pt x="2575047" y="0"/>
                  </a:lnTo>
                  <a:lnTo>
                    <a:pt x="2575047" y="393857"/>
                  </a:lnTo>
                  <a:lnTo>
                    <a:pt x="0" y="393857"/>
                  </a:lnTo>
                  <a:close/>
                </a:path>
              </a:pathLst>
            </a:custGeom>
            <a:solidFill>
              <a:srgbClr val="17726d"/>
            </a:solidFill>
            <a:ln w="0">
              <a:noFill/>
            </a:ln>
          </p:spPr>
          <p:style>
            <a:lnRef idx="0"/>
            <a:fillRef idx="0"/>
            <a:effectRef idx="0"/>
            <a:fontRef idx="minor"/>
          </p:style>
        </p:sp>
        <p:sp>
          <p:nvSpPr>
            <p:cNvPr id="83" name="TextBox 4"/>
            <p:cNvSpPr/>
            <p:nvPr/>
          </p:nvSpPr>
          <p:spPr>
            <a:xfrm>
              <a:off x="8510760" y="276840"/>
              <a:ext cx="9776880" cy="1675800"/>
            </a:xfrm>
            <a:prstGeom prst="rect">
              <a:avLst/>
            </a:prstGeom>
            <a:noFill/>
            <a:ln w="0">
              <a:noFill/>
            </a:ln>
          </p:spPr>
          <p:style>
            <a:lnRef idx="0"/>
            <a:fillRef idx="0"/>
            <a:effectRef idx="0"/>
            <a:fontRef idx="minor"/>
          </p:style>
        </p:sp>
      </p:grpSp>
      <p:grpSp>
        <p:nvGrpSpPr>
          <p:cNvPr id="84" name="Group 5"/>
          <p:cNvGrpSpPr/>
          <p:nvPr/>
        </p:nvGrpSpPr>
        <p:grpSpPr>
          <a:xfrm>
            <a:off x="15517080" y="7066080"/>
            <a:ext cx="4384080" cy="4384080"/>
            <a:chOff x="15517080" y="7066080"/>
            <a:chExt cx="4384080" cy="4384080"/>
          </a:xfrm>
        </p:grpSpPr>
        <p:sp>
          <p:nvSpPr>
            <p:cNvPr id="85" name="Freeform 6"/>
            <p:cNvSpPr/>
            <p:nvPr/>
          </p:nvSpPr>
          <p:spPr>
            <a:xfrm>
              <a:off x="15517080" y="7066080"/>
              <a:ext cx="4384080" cy="438408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f6f6f6"/>
              </a:solidFill>
              <a:miter/>
            </a:ln>
          </p:spPr>
          <p:style>
            <a:lnRef idx="0"/>
            <a:fillRef idx="0"/>
            <a:effectRef idx="0"/>
            <a:fontRef idx="minor"/>
          </p:style>
        </p:sp>
        <p:sp>
          <p:nvSpPr>
            <p:cNvPr id="86" name="TextBox 7"/>
            <p:cNvSpPr/>
            <p:nvPr/>
          </p:nvSpPr>
          <p:spPr>
            <a:xfrm>
              <a:off x="15928200" y="7220160"/>
              <a:ext cx="3562200" cy="3818880"/>
            </a:xfrm>
            <a:prstGeom prst="rect">
              <a:avLst/>
            </a:prstGeom>
            <a:noFill/>
            <a:ln w="0">
              <a:noFill/>
            </a:ln>
          </p:spPr>
          <p:style>
            <a:lnRef idx="0"/>
            <a:fillRef idx="0"/>
            <a:effectRef idx="0"/>
            <a:fontRef idx="minor"/>
          </p:style>
        </p:sp>
      </p:grpSp>
      <p:graphicFrame>
        <p:nvGraphicFramePr>
          <p:cNvPr id="87" name="Table 8"/>
          <p:cNvGraphicFramePr/>
          <p:nvPr/>
        </p:nvGraphicFramePr>
        <p:xfrm>
          <a:off x="8696880" y="5639400"/>
          <a:ext cx="9012240" cy="4158000"/>
        </p:xfrm>
        <a:graphic>
          <a:graphicData uri="http://schemas.openxmlformats.org/drawingml/2006/table">
            <a:tbl>
              <a:tblPr/>
              <a:tblGrid>
                <a:gridCol w="2414520"/>
                <a:gridCol w="6597720"/>
              </a:tblGrid>
              <a:tr h="2094480">
                <a:tc>
                  <a:txBody>
                    <a:bodyPr lIns="190440" rIns="190440" tIns="190440" bIns="190440" anchor="ctr">
                      <a:noAutofit/>
                    </a:bodyPr>
                    <a:p>
                      <a:pPr algn="ctr">
                        <a:lnSpc>
                          <a:spcPts val="8399"/>
                        </a:lnSpc>
                        <a:buNone/>
                      </a:pPr>
                      <a:r>
                        <a:rPr b="1" lang="en-US" sz="6000" spc="-1" strike="noStrike">
                          <a:solidFill>
                            <a:srgbClr val="ffffff"/>
                          </a:solidFill>
                          <a:latin typeface="Inter Bold"/>
                          <a:ea typeface="Inter Bold"/>
                        </a:rPr>
                        <a:t>57%</a:t>
                      </a:r>
                      <a:endParaRPr b="0" lang="en-US" sz="6000" spc="-1" strike="noStrike">
                        <a:latin typeface="Arial"/>
                      </a:endParaRPr>
                    </a:p>
                  </a:txBody>
                  <a:tcPr anchor="ctr" marL="190440" marR="190440">
                    <a:lnL>
                      <a:noFill/>
                    </a:lnL>
                    <a:lnR>
                      <a:noFill/>
                    </a:lnR>
                    <a:lnT>
                      <a:noFill/>
                    </a:lnT>
                    <a:lnB>
                      <a:noFill/>
                    </a:lnB>
                    <a:solidFill>
                      <a:srgbClr val="17726d"/>
                    </a:solidFill>
                  </a:tcPr>
                </a:tc>
                <a:tc>
                  <a:txBody>
                    <a:bodyPr lIns="190440" rIns="190440" tIns="190440" bIns="190440" anchor="ctr">
                      <a:noAutofit/>
                    </a:bodyPr>
                    <a:p>
                      <a:pPr>
                        <a:lnSpc>
                          <a:spcPts val="3359"/>
                        </a:lnSpc>
                        <a:buNone/>
                      </a:pPr>
                      <a:r>
                        <a:rPr b="1" lang="en-US" sz="2400" spc="-1" strike="noStrike">
                          <a:solidFill>
                            <a:srgbClr val="000000"/>
                          </a:solidFill>
                          <a:latin typeface="Open Sans Semi-Bold"/>
                          <a:ea typeface="Open Sans Semi-Bold"/>
                        </a:rPr>
                        <a:t>Negative reviews</a:t>
                      </a:r>
                      <a:endParaRPr b="0" lang="en-US" sz="2400" spc="-1" strike="noStrike">
                        <a:latin typeface="Arial"/>
                      </a:endParaRPr>
                    </a:p>
                  </a:txBody>
                  <a:tcPr anchor="ctr" marL="190440" marR="190440">
                    <a:lnL w="38160">
                      <a:solidFill>
                        <a:srgbClr val="000000"/>
                      </a:solidFill>
                    </a:lnL>
                    <a:lnR w="38160">
                      <a:solidFill>
                        <a:srgbClr val="000000"/>
                      </a:solidFill>
                    </a:lnR>
                    <a:lnT w="38160">
                      <a:solidFill>
                        <a:srgbClr val="000000"/>
                      </a:solidFill>
                    </a:lnT>
                    <a:lnB w="38160">
                      <a:solidFill>
                        <a:srgbClr val="000000"/>
                      </a:solidFill>
                    </a:lnB>
                    <a:noFill/>
                  </a:tcPr>
                </a:tc>
              </a:tr>
              <a:tr h="2063520">
                <a:tc>
                  <a:txBody>
                    <a:bodyPr lIns="190440" rIns="190440" tIns="190440" bIns="190440" anchor="ctr">
                      <a:noAutofit/>
                    </a:bodyPr>
                    <a:p>
                      <a:pPr algn="ctr">
                        <a:lnSpc>
                          <a:spcPts val="8399"/>
                        </a:lnSpc>
                        <a:buNone/>
                      </a:pPr>
                      <a:r>
                        <a:rPr b="1" lang="en-US" sz="6000" spc="-1" strike="noStrike">
                          <a:solidFill>
                            <a:srgbClr val="000000"/>
                          </a:solidFill>
                          <a:latin typeface="Inter Bold"/>
                          <a:ea typeface="Inter Bold"/>
                        </a:rPr>
                        <a:t>22%</a:t>
                      </a:r>
                      <a:endParaRPr b="0" lang="en-US" sz="6000" spc="-1" strike="noStrike">
                        <a:latin typeface="Arial"/>
                      </a:endParaRPr>
                    </a:p>
                  </a:txBody>
                  <a:tcPr anchor="ctr" marL="190440" marR="190440">
                    <a:lnL>
                      <a:noFill/>
                    </a:lnL>
                    <a:lnR>
                      <a:noFill/>
                    </a:lnR>
                    <a:lnT>
                      <a:noFill/>
                    </a:lnT>
                    <a:lnB>
                      <a:noFill/>
                    </a:lnB>
                    <a:solidFill>
                      <a:srgbClr val="eae4d2"/>
                    </a:solidFill>
                  </a:tcPr>
                </a:tc>
                <a:tc>
                  <a:txBody>
                    <a:bodyPr lIns="190440" rIns="190440" tIns="190440" bIns="190440" anchor="ctr">
                      <a:noAutofit/>
                    </a:bodyPr>
                    <a:p>
                      <a:pPr>
                        <a:lnSpc>
                          <a:spcPts val="3359"/>
                        </a:lnSpc>
                        <a:buNone/>
                      </a:pPr>
                      <a:r>
                        <a:rPr b="1" lang="en-US" sz="2400" spc="-1" strike="noStrike">
                          <a:solidFill>
                            <a:srgbClr val="000000"/>
                          </a:solidFill>
                          <a:latin typeface="Open Sans Semi-Bold"/>
                          <a:ea typeface="Open Sans Semi-Bold"/>
                        </a:rPr>
                        <a:t>Positive reviews</a:t>
                      </a:r>
                      <a:endParaRPr b="0" lang="en-US" sz="2400" spc="-1" strike="noStrike">
                        <a:latin typeface="Arial"/>
                      </a:endParaRPr>
                    </a:p>
                  </a:txBody>
                  <a:tcPr anchor="ctr" marL="190440" marR="190440">
                    <a:lnL w="38160">
                      <a:solidFill>
                        <a:srgbClr val="000000"/>
                      </a:solidFill>
                    </a:lnL>
                    <a:lnR w="38160">
                      <a:solidFill>
                        <a:srgbClr val="000000"/>
                      </a:solidFill>
                    </a:lnR>
                    <a:lnT w="38160">
                      <a:solidFill>
                        <a:srgbClr val="000000"/>
                      </a:solidFill>
                    </a:lnT>
                    <a:lnB w="38160">
                      <a:solidFill>
                        <a:srgbClr val="000000"/>
                      </a:solidFill>
                    </a:lnB>
                    <a:noFill/>
                  </a:tcPr>
                </a:tc>
              </a:tr>
            </a:tbl>
          </a:graphicData>
        </a:graphic>
      </p:graphicFrame>
      <p:sp>
        <p:nvSpPr>
          <p:cNvPr id="88" name="Freeform 9"/>
          <p:cNvSpPr/>
          <p:nvPr/>
        </p:nvSpPr>
        <p:spPr>
          <a:xfrm>
            <a:off x="839880" y="2768400"/>
            <a:ext cx="6738480" cy="6786360"/>
          </a:xfrm>
          <a:custGeom>
            <a:avLst/>
            <a:gdLst/>
            <a:ahLst/>
            <a:rect l="l" t="t" r="r" b="b"/>
            <a:pathLst>
              <a:path w="6738999" h="6786680">
                <a:moveTo>
                  <a:pt x="0" y="0"/>
                </a:moveTo>
                <a:lnTo>
                  <a:pt x="6738999" y="0"/>
                </a:lnTo>
                <a:lnTo>
                  <a:pt x="6738999" y="6786680"/>
                </a:lnTo>
                <a:lnTo>
                  <a:pt x="0" y="6786680"/>
                </a:lnTo>
                <a:lnTo>
                  <a:pt x="0" y="0"/>
                </a:lnTo>
                <a:close/>
              </a:path>
            </a:pathLst>
          </a:custGeom>
          <a:blipFill rotWithShape="0">
            <a:blip r:embed="rId1"/>
            <a:srcRect/>
            <a:stretch/>
          </a:blipFill>
          <a:ln w="0">
            <a:noFill/>
          </a:ln>
        </p:spPr>
        <p:style>
          <a:lnRef idx="0"/>
          <a:fillRef idx="0"/>
          <a:effectRef idx="0"/>
          <a:fontRef idx="minor"/>
        </p:style>
      </p:sp>
      <p:sp>
        <p:nvSpPr>
          <p:cNvPr id="89" name="TextBox 10"/>
          <p:cNvSpPr/>
          <p:nvPr/>
        </p:nvSpPr>
        <p:spPr>
          <a:xfrm>
            <a:off x="839880" y="543240"/>
            <a:ext cx="7670520" cy="1493640"/>
          </a:xfrm>
          <a:prstGeom prst="rect">
            <a:avLst/>
          </a:prstGeom>
          <a:noFill/>
          <a:ln w="0">
            <a:noFill/>
          </a:ln>
        </p:spPr>
        <p:style>
          <a:lnRef idx="0"/>
          <a:fillRef idx="0"/>
          <a:effectRef idx="0"/>
          <a:fontRef idx="minor"/>
        </p:style>
        <p:txBody>
          <a:bodyPr lIns="0" rIns="0" tIns="0" bIns="0" anchor="t">
            <a:spAutoFit/>
          </a:bodyPr>
          <a:p>
            <a:pPr>
              <a:lnSpc>
                <a:spcPts val="5879"/>
              </a:lnSpc>
              <a:buNone/>
            </a:pPr>
            <a:r>
              <a:rPr b="1" lang="en-US" sz="5600" spc="-1" strike="noStrike">
                <a:solidFill>
                  <a:srgbClr val="17726d"/>
                </a:solidFill>
                <a:latin typeface="Inter Bold"/>
                <a:ea typeface="Inter Bold"/>
              </a:rPr>
              <a:t>KEY VISUALIZATIONS</a:t>
            </a:r>
            <a:endParaRPr b="0" lang="en-US" sz="5600" spc="-1" strike="noStrike">
              <a:latin typeface="Arial"/>
            </a:endParaRPr>
          </a:p>
        </p:txBody>
      </p:sp>
      <p:sp>
        <p:nvSpPr>
          <p:cNvPr id="90" name="TextBox 11"/>
          <p:cNvSpPr/>
          <p:nvPr/>
        </p:nvSpPr>
        <p:spPr>
          <a:xfrm>
            <a:off x="839880" y="1940760"/>
            <a:ext cx="7661160" cy="426240"/>
          </a:xfrm>
          <a:prstGeom prst="rect">
            <a:avLst/>
          </a:prstGeom>
          <a:noFill/>
          <a:ln w="0">
            <a:noFill/>
          </a:ln>
        </p:spPr>
        <p:style>
          <a:lnRef idx="0"/>
          <a:fillRef idx="0"/>
          <a:effectRef idx="0"/>
          <a:fontRef idx="minor"/>
        </p:style>
        <p:txBody>
          <a:bodyPr lIns="0" rIns="0" tIns="0" bIns="0" anchor="t">
            <a:spAutoFit/>
          </a:bodyPr>
          <a:p>
            <a:pPr>
              <a:lnSpc>
                <a:spcPts val="3359"/>
              </a:lnSpc>
              <a:buNone/>
              <a:tabLst>
                <a:tab algn="l" pos="0"/>
              </a:tabLst>
            </a:pPr>
            <a:r>
              <a:rPr b="1" lang="en-US" sz="2400" spc="174" strike="noStrike">
                <a:solidFill>
                  <a:srgbClr val="000000"/>
                </a:solidFill>
                <a:latin typeface="Open Sans Bold"/>
                <a:ea typeface="Open Sans Bold"/>
              </a:rPr>
              <a:t>OVERALL SENTIMENT DISTRIBUTION</a:t>
            </a:r>
            <a:endParaRPr b="0" lang="en-US" sz="2400" spc="-1" strike="noStrike">
              <a:latin typeface="Arial"/>
            </a:endParaRPr>
          </a:p>
        </p:txBody>
      </p:sp>
      <p:sp>
        <p:nvSpPr>
          <p:cNvPr id="91" name="TextBox 12"/>
          <p:cNvSpPr/>
          <p:nvPr/>
        </p:nvSpPr>
        <p:spPr>
          <a:xfrm>
            <a:off x="14762520" y="970200"/>
            <a:ext cx="3191040" cy="443880"/>
          </a:xfrm>
          <a:prstGeom prst="rect">
            <a:avLst/>
          </a:prstGeom>
          <a:noFill/>
          <a:ln w="0">
            <a:noFill/>
          </a:ln>
        </p:spPr>
        <p:style>
          <a:lnRef idx="0"/>
          <a:fillRef idx="0"/>
          <a:effectRef idx="0"/>
          <a:fontRef idx="minor"/>
        </p:style>
        <p:txBody>
          <a:bodyPr lIns="0" rIns="0" tIns="0" bIns="0" anchor="t">
            <a:spAutoFit/>
          </a:bodyPr>
          <a:p>
            <a:pPr>
              <a:lnSpc>
                <a:spcPts val="3498"/>
              </a:lnSpc>
              <a:buNone/>
            </a:pPr>
            <a:r>
              <a:rPr b="1" lang="en-US" sz="2500" spc="-1" strike="noStrike">
                <a:solidFill>
                  <a:srgbClr val="ffffff"/>
                </a:solidFill>
                <a:latin typeface="Open Sans Semi-Bold"/>
                <a:ea typeface="Open Sans Semi-Bold"/>
              </a:rPr>
              <a:t>British Airways</a:t>
            </a:r>
            <a:endParaRPr b="0" lang="en-US" sz="2500" spc="-1" strike="noStrike">
              <a:latin typeface="Arial"/>
            </a:endParaRPr>
          </a:p>
        </p:txBody>
      </p:sp>
      <p:graphicFrame>
        <p:nvGraphicFramePr>
          <p:cNvPr id="92" name="Table 13"/>
          <p:cNvGraphicFramePr/>
          <p:nvPr/>
        </p:nvGraphicFramePr>
        <p:xfrm>
          <a:off x="8561160" y="3656880"/>
          <a:ext cx="2553480" cy="1944720"/>
        </p:xfrm>
        <a:graphic>
          <a:graphicData uri="http://schemas.openxmlformats.org/drawingml/2006/table">
            <a:tbl>
              <a:tblPr/>
              <a:tblGrid>
                <a:gridCol w="2553840"/>
              </a:tblGrid>
              <a:tr h="1944720">
                <a:tc>
                  <a:txBody>
                    <a:bodyPr lIns="190440" rIns="190440" tIns="190440" bIns="190440" anchor="ctr">
                      <a:noAutofit/>
                    </a:bodyPr>
                    <a:p>
                      <a:pPr algn="ctr">
                        <a:lnSpc>
                          <a:spcPts val="8399"/>
                        </a:lnSpc>
                        <a:buNone/>
                      </a:pPr>
                      <a:r>
                        <a:rPr b="1" lang="en-US" sz="6000" spc="-1" strike="noStrike">
                          <a:solidFill>
                            <a:srgbClr val="000000"/>
                          </a:solidFill>
                          <a:latin typeface="Inter Bold"/>
                          <a:ea typeface="Inter Bold"/>
                        </a:rPr>
                        <a:t>19%</a:t>
                      </a:r>
                      <a:endParaRPr b="0" lang="en-US" sz="6000" spc="-1" strike="noStrike">
                        <a:latin typeface="Arial"/>
                      </a:endParaRPr>
                    </a:p>
                  </a:txBody>
                  <a:tcPr anchor="ctr" marL="190440" marR="190440">
                    <a:lnL>
                      <a:noFill/>
                    </a:lnL>
                    <a:lnR>
                      <a:noFill/>
                    </a:lnR>
                    <a:lnT>
                      <a:noFill/>
                    </a:lnT>
                    <a:lnB>
                      <a:noFill/>
                    </a:lnB>
                    <a:solidFill>
                      <a:srgbClr val="eae4d2"/>
                    </a:solidFill>
                  </a:tcPr>
                </a:tc>
              </a:tr>
            </a:tbl>
          </a:graphicData>
        </a:graphic>
      </p:graphicFrame>
      <p:graphicFrame>
        <p:nvGraphicFramePr>
          <p:cNvPr id="93" name="Table 14"/>
          <p:cNvGraphicFramePr/>
          <p:nvPr/>
        </p:nvGraphicFramePr>
        <p:xfrm>
          <a:off x="11223000" y="3734280"/>
          <a:ext cx="6458040" cy="1944720"/>
        </p:xfrm>
        <a:graphic>
          <a:graphicData uri="http://schemas.openxmlformats.org/drawingml/2006/table">
            <a:tbl>
              <a:tblPr/>
              <a:tblGrid>
                <a:gridCol w="6458400"/>
              </a:tblGrid>
              <a:tr h="1944720">
                <a:tc>
                  <a:txBody>
                    <a:bodyPr lIns="190440" rIns="190440" tIns="190440" bIns="190440" anchor="ctr">
                      <a:noAutofit/>
                    </a:bodyPr>
                    <a:p>
                      <a:pPr>
                        <a:lnSpc>
                          <a:spcPts val="3359"/>
                        </a:lnSpc>
                        <a:buNone/>
                      </a:pPr>
                      <a:r>
                        <a:rPr b="1" lang="en-US" sz="2400" spc="-1" strike="noStrike">
                          <a:solidFill>
                            <a:srgbClr val="000000"/>
                          </a:solidFill>
                          <a:latin typeface="Open Sans Semi-Bold"/>
                          <a:ea typeface="Open Sans Semi-Bold"/>
                        </a:rPr>
                        <a:t>Neutral reviews</a:t>
                      </a:r>
                      <a:endParaRPr b="0" lang="en-US" sz="2400" spc="-1" strike="noStrike">
                        <a:latin typeface="Arial"/>
                      </a:endParaRPr>
                    </a:p>
                  </a:txBody>
                  <a:tcPr anchor="ctr" marL="190440" marR="190440">
                    <a:lnL w="38160">
                      <a:solidFill>
                        <a:srgbClr val="000000"/>
                      </a:solidFill>
                    </a:lnL>
                    <a:lnR w="38160">
                      <a:solidFill>
                        <a:srgbClr val="000000"/>
                      </a:solidFill>
                    </a:lnR>
                    <a:lnT w="38160">
                      <a:solidFill>
                        <a:srgbClr val="000000"/>
                      </a:solidFill>
                    </a:lnT>
                    <a:lnB w="38160">
                      <a:solidFill>
                        <a:srgbClr val="000000"/>
                      </a:solidFill>
                    </a:lnB>
                    <a:noFill/>
                  </a:tcPr>
                </a:tc>
              </a:tr>
            </a:tbl>
          </a:graphicData>
        </a:graphic>
      </p:graphicFrame>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94" name="Group 2"/>
          <p:cNvGrpSpPr/>
          <p:nvPr/>
        </p:nvGrpSpPr>
        <p:grpSpPr>
          <a:xfrm>
            <a:off x="0" y="-180720"/>
            <a:ext cx="18287640" cy="3125520"/>
            <a:chOff x="0" y="-180720"/>
            <a:chExt cx="18287640" cy="3125520"/>
          </a:xfrm>
        </p:grpSpPr>
        <p:sp>
          <p:nvSpPr>
            <p:cNvPr id="95" name="Freeform 3"/>
            <p:cNvSpPr/>
            <p:nvPr/>
          </p:nvSpPr>
          <p:spPr>
            <a:xfrm>
              <a:off x="0" y="0"/>
              <a:ext cx="18287640" cy="2944800"/>
            </a:xfrm>
            <a:custGeom>
              <a:avLst/>
              <a:gdLst/>
              <a:ahLst/>
              <a:rect l="l" t="t" r="r" b="b"/>
              <a:pathLst>
                <a:path w="4816592" h="775678">
                  <a:moveTo>
                    <a:pt x="0" y="0"/>
                  </a:moveTo>
                  <a:lnTo>
                    <a:pt x="4816592" y="0"/>
                  </a:lnTo>
                  <a:lnTo>
                    <a:pt x="4816592" y="775678"/>
                  </a:lnTo>
                  <a:lnTo>
                    <a:pt x="0" y="775678"/>
                  </a:lnTo>
                  <a:close/>
                </a:path>
              </a:pathLst>
            </a:custGeom>
            <a:solidFill>
              <a:srgbClr val="17726d"/>
            </a:solidFill>
            <a:ln w="0">
              <a:noFill/>
            </a:ln>
          </p:spPr>
          <p:style>
            <a:lnRef idx="0"/>
            <a:fillRef idx="0"/>
            <a:effectRef idx="0"/>
            <a:fontRef idx="minor"/>
          </p:style>
        </p:sp>
        <p:sp>
          <p:nvSpPr>
            <p:cNvPr id="96" name="TextBox 4"/>
            <p:cNvSpPr/>
            <p:nvPr/>
          </p:nvSpPr>
          <p:spPr>
            <a:xfrm>
              <a:off x="0" y="-180720"/>
              <a:ext cx="18287640" cy="3125520"/>
            </a:xfrm>
            <a:prstGeom prst="rect">
              <a:avLst/>
            </a:prstGeom>
            <a:noFill/>
            <a:ln w="0">
              <a:noFill/>
            </a:ln>
          </p:spPr>
          <p:style>
            <a:lnRef idx="0"/>
            <a:fillRef idx="0"/>
            <a:effectRef idx="0"/>
            <a:fontRef idx="minor"/>
          </p:style>
        </p:sp>
      </p:grpSp>
      <p:grpSp>
        <p:nvGrpSpPr>
          <p:cNvPr id="97" name="Group 5"/>
          <p:cNvGrpSpPr/>
          <p:nvPr/>
        </p:nvGrpSpPr>
        <p:grpSpPr>
          <a:xfrm>
            <a:off x="15745320" y="-1332360"/>
            <a:ext cx="3802680" cy="3802680"/>
            <a:chOff x="15745320" y="-1332360"/>
            <a:chExt cx="3802680" cy="3802680"/>
          </a:xfrm>
        </p:grpSpPr>
        <p:sp>
          <p:nvSpPr>
            <p:cNvPr id="98" name="Freeform 6"/>
            <p:cNvSpPr/>
            <p:nvPr/>
          </p:nvSpPr>
          <p:spPr>
            <a:xfrm>
              <a:off x="15745320" y="-1332360"/>
              <a:ext cx="3802680" cy="380268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eae4d2"/>
              </a:solidFill>
              <a:miter/>
            </a:ln>
          </p:spPr>
          <p:style>
            <a:lnRef idx="0"/>
            <a:fillRef idx="0"/>
            <a:effectRef idx="0"/>
            <a:fontRef idx="minor"/>
          </p:style>
        </p:sp>
        <p:sp>
          <p:nvSpPr>
            <p:cNvPr id="99" name="TextBox 7"/>
            <p:cNvSpPr/>
            <p:nvPr/>
          </p:nvSpPr>
          <p:spPr>
            <a:xfrm>
              <a:off x="16101720" y="-1198800"/>
              <a:ext cx="3089880" cy="3312720"/>
            </a:xfrm>
            <a:prstGeom prst="rect">
              <a:avLst/>
            </a:prstGeom>
            <a:noFill/>
            <a:ln w="0">
              <a:noFill/>
            </a:ln>
          </p:spPr>
          <p:style>
            <a:lnRef idx="0"/>
            <a:fillRef idx="0"/>
            <a:effectRef idx="0"/>
            <a:fontRef idx="minor"/>
          </p:style>
        </p:sp>
      </p:grpSp>
      <p:grpSp>
        <p:nvGrpSpPr>
          <p:cNvPr id="100" name="Group 8"/>
          <p:cNvGrpSpPr/>
          <p:nvPr/>
        </p:nvGrpSpPr>
        <p:grpSpPr>
          <a:xfrm>
            <a:off x="670320" y="569160"/>
            <a:ext cx="16588800" cy="3436920"/>
            <a:chOff x="670320" y="569160"/>
            <a:chExt cx="16588800" cy="3436920"/>
          </a:xfrm>
        </p:grpSpPr>
        <p:pic>
          <p:nvPicPr>
            <p:cNvPr id="101" name="Picture 9" descr=""/>
            <p:cNvPicPr/>
            <p:nvPr/>
          </p:nvPicPr>
          <p:blipFill>
            <a:blip r:embed="rId1"/>
            <a:srcRect l="0" t="43914" r="0" b="21033"/>
            <a:stretch/>
          </p:blipFill>
          <p:spPr>
            <a:xfrm>
              <a:off x="670320" y="569160"/>
              <a:ext cx="16588800" cy="3436920"/>
            </a:xfrm>
            <a:prstGeom prst="rect">
              <a:avLst/>
            </a:prstGeom>
            <a:ln w="0">
              <a:noFill/>
            </a:ln>
          </p:spPr>
        </p:pic>
      </p:grpSp>
      <p:sp>
        <p:nvSpPr>
          <p:cNvPr id="102" name="Freeform 10"/>
          <p:cNvSpPr/>
          <p:nvPr/>
        </p:nvSpPr>
        <p:spPr>
          <a:xfrm>
            <a:off x="7150320" y="4271400"/>
            <a:ext cx="10845720" cy="6015240"/>
          </a:xfrm>
          <a:custGeom>
            <a:avLst/>
            <a:gdLst/>
            <a:ahLst/>
            <a:rect l="l" t="t" r="r" b="b"/>
            <a:pathLst>
              <a:path w="10846013" h="6015436">
                <a:moveTo>
                  <a:pt x="0" y="0"/>
                </a:moveTo>
                <a:lnTo>
                  <a:pt x="10846013" y="0"/>
                </a:lnTo>
                <a:lnTo>
                  <a:pt x="10846013" y="6015436"/>
                </a:lnTo>
                <a:lnTo>
                  <a:pt x="0" y="6015436"/>
                </a:lnTo>
                <a:lnTo>
                  <a:pt x="0" y="0"/>
                </a:lnTo>
                <a:close/>
              </a:path>
            </a:pathLst>
          </a:custGeom>
          <a:blipFill rotWithShape="0">
            <a:blip r:embed="rId2"/>
            <a:srcRect/>
            <a:stretch/>
          </a:blipFill>
          <a:ln w="0">
            <a:noFill/>
          </a:ln>
        </p:spPr>
        <p:style>
          <a:lnRef idx="0"/>
          <a:fillRef idx="0"/>
          <a:effectRef idx="0"/>
          <a:fontRef idx="minor"/>
        </p:style>
      </p:sp>
      <p:sp>
        <p:nvSpPr>
          <p:cNvPr id="103" name="TextBox 11"/>
          <p:cNvSpPr/>
          <p:nvPr/>
        </p:nvSpPr>
        <p:spPr>
          <a:xfrm>
            <a:off x="184320" y="4119120"/>
            <a:ext cx="5869800" cy="599760"/>
          </a:xfrm>
          <a:prstGeom prst="rect">
            <a:avLst/>
          </a:prstGeom>
          <a:noFill/>
          <a:ln w="0">
            <a:noFill/>
          </a:ln>
        </p:spPr>
        <p:style>
          <a:lnRef idx="0"/>
          <a:fillRef idx="0"/>
          <a:effectRef idx="0"/>
          <a:fontRef idx="minor"/>
        </p:style>
        <p:txBody>
          <a:bodyPr lIns="0" rIns="0" tIns="0" bIns="0" anchor="t">
            <a:spAutoFit/>
          </a:bodyPr>
          <a:p>
            <a:pPr algn="just">
              <a:lnSpc>
                <a:spcPts val="4725"/>
              </a:lnSpc>
              <a:buNone/>
              <a:tabLst>
                <a:tab algn="l" pos="0"/>
              </a:tabLst>
            </a:pPr>
            <a:r>
              <a:rPr b="1" lang="en-US" sz="2700" spc="-1" strike="noStrike">
                <a:solidFill>
                  <a:srgbClr val="000000"/>
                </a:solidFill>
                <a:latin typeface="Open Sans Bold"/>
                <a:ea typeface="Open Sans Bold"/>
              </a:rPr>
              <a:t>Top Customer Concerns</a:t>
            </a:r>
            <a:endParaRPr b="0" lang="en-US" sz="2700" spc="-1" strike="noStrike">
              <a:latin typeface="Arial"/>
            </a:endParaRPr>
          </a:p>
        </p:txBody>
      </p:sp>
      <p:sp>
        <p:nvSpPr>
          <p:cNvPr id="104" name="TextBox 12"/>
          <p:cNvSpPr/>
          <p:nvPr/>
        </p:nvSpPr>
        <p:spPr>
          <a:xfrm>
            <a:off x="184320" y="5208480"/>
            <a:ext cx="5752440" cy="1593720"/>
          </a:xfrm>
          <a:prstGeom prst="rect">
            <a:avLst/>
          </a:prstGeom>
          <a:noFill/>
          <a:ln w="0">
            <a:noFill/>
          </a:ln>
        </p:spPr>
        <p:style>
          <a:lnRef idx="0"/>
          <a:fillRef idx="0"/>
          <a:effectRef idx="0"/>
          <a:fontRef idx="minor"/>
        </p:style>
        <p:txBody>
          <a:bodyPr lIns="0" rIns="0" tIns="0" bIns="0" anchor="t">
            <a:spAutoFit/>
          </a:bodyPr>
          <a:p>
            <a:pPr algn="just">
              <a:lnSpc>
                <a:spcPts val="4184"/>
              </a:lnSpc>
              <a:buNone/>
              <a:tabLst>
                <a:tab algn="l" pos="0"/>
              </a:tabLst>
            </a:pPr>
            <a:r>
              <a:rPr b="0" lang="en-US" sz="2700" spc="-1" strike="noStrike">
                <a:solidFill>
                  <a:srgbClr val="000000"/>
                </a:solidFill>
                <a:latin typeface="Open Sans"/>
                <a:ea typeface="Open Sans"/>
              </a:rPr>
              <a:t>Based on the aspect frequency analysis, the most commonly mentioned categories,</a:t>
            </a:r>
            <a:endParaRPr b="0" lang="en-US" sz="27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05" name="Group 2"/>
          <p:cNvGrpSpPr/>
          <p:nvPr/>
        </p:nvGrpSpPr>
        <p:grpSpPr>
          <a:xfrm>
            <a:off x="0" y="276840"/>
            <a:ext cx="18287640" cy="1675800"/>
            <a:chOff x="0" y="276840"/>
            <a:chExt cx="18287640" cy="1675800"/>
          </a:xfrm>
        </p:grpSpPr>
        <p:sp>
          <p:nvSpPr>
            <p:cNvPr id="106" name="Freeform 3"/>
            <p:cNvSpPr/>
            <p:nvPr/>
          </p:nvSpPr>
          <p:spPr>
            <a:xfrm>
              <a:off x="0" y="457560"/>
              <a:ext cx="18287640" cy="1495080"/>
            </a:xfrm>
            <a:custGeom>
              <a:avLst/>
              <a:gdLst/>
              <a:ahLst/>
              <a:rect l="l" t="t" r="r" b="b"/>
              <a:pathLst>
                <a:path w="4816592" h="393857">
                  <a:moveTo>
                    <a:pt x="0" y="0"/>
                  </a:moveTo>
                  <a:lnTo>
                    <a:pt x="4816592" y="0"/>
                  </a:lnTo>
                  <a:lnTo>
                    <a:pt x="4816592" y="393857"/>
                  </a:lnTo>
                  <a:lnTo>
                    <a:pt x="0" y="393857"/>
                  </a:lnTo>
                  <a:close/>
                </a:path>
              </a:pathLst>
            </a:custGeom>
            <a:solidFill>
              <a:srgbClr val="17726d"/>
            </a:solidFill>
            <a:ln w="0">
              <a:noFill/>
            </a:ln>
          </p:spPr>
          <p:style>
            <a:lnRef idx="0"/>
            <a:fillRef idx="0"/>
            <a:effectRef idx="0"/>
            <a:fontRef idx="minor"/>
          </p:style>
        </p:sp>
        <p:sp>
          <p:nvSpPr>
            <p:cNvPr id="107" name="TextBox 4"/>
            <p:cNvSpPr/>
            <p:nvPr/>
          </p:nvSpPr>
          <p:spPr>
            <a:xfrm>
              <a:off x="0" y="276840"/>
              <a:ext cx="18287640" cy="1675800"/>
            </a:xfrm>
            <a:prstGeom prst="rect">
              <a:avLst/>
            </a:prstGeom>
            <a:noFill/>
            <a:ln w="0">
              <a:noFill/>
            </a:ln>
          </p:spPr>
          <p:style>
            <a:lnRef idx="0"/>
            <a:fillRef idx="0"/>
            <a:effectRef idx="0"/>
            <a:fontRef idx="minor"/>
          </p:style>
        </p:sp>
      </p:grpSp>
      <p:grpSp>
        <p:nvGrpSpPr>
          <p:cNvPr id="108" name="Group 5"/>
          <p:cNvGrpSpPr/>
          <p:nvPr/>
        </p:nvGrpSpPr>
        <p:grpSpPr>
          <a:xfrm>
            <a:off x="15357600" y="7637040"/>
            <a:ext cx="4136400" cy="4136400"/>
            <a:chOff x="15357600" y="7637040"/>
            <a:chExt cx="4136400" cy="4136400"/>
          </a:xfrm>
        </p:grpSpPr>
        <p:sp>
          <p:nvSpPr>
            <p:cNvPr id="109" name="Freeform 6"/>
            <p:cNvSpPr/>
            <p:nvPr/>
          </p:nvSpPr>
          <p:spPr>
            <a:xfrm>
              <a:off x="15357600" y="7637040"/>
              <a:ext cx="4136400" cy="413640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f6f6f6"/>
              </a:solidFill>
              <a:miter/>
            </a:ln>
          </p:spPr>
          <p:style>
            <a:lnRef idx="0"/>
            <a:fillRef idx="0"/>
            <a:effectRef idx="0"/>
            <a:fontRef idx="minor"/>
          </p:style>
        </p:sp>
        <p:sp>
          <p:nvSpPr>
            <p:cNvPr id="110" name="TextBox 7"/>
            <p:cNvSpPr/>
            <p:nvPr/>
          </p:nvSpPr>
          <p:spPr>
            <a:xfrm>
              <a:off x="15745680" y="7782480"/>
              <a:ext cx="3360960" cy="3603240"/>
            </a:xfrm>
            <a:prstGeom prst="rect">
              <a:avLst/>
            </a:prstGeom>
            <a:noFill/>
            <a:ln w="0">
              <a:noFill/>
            </a:ln>
          </p:spPr>
          <p:style>
            <a:lnRef idx="0"/>
            <a:fillRef idx="0"/>
            <a:effectRef idx="0"/>
            <a:fontRef idx="minor"/>
          </p:style>
        </p:sp>
      </p:grpSp>
      <p:sp>
        <p:nvSpPr>
          <p:cNvPr id="111" name="Freeform 8"/>
          <p:cNvSpPr/>
          <p:nvPr/>
        </p:nvSpPr>
        <p:spPr>
          <a:xfrm>
            <a:off x="1981080" y="2434680"/>
            <a:ext cx="14798880" cy="7851960"/>
          </a:xfrm>
          <a:custGeom>
            <a:avLst/>
            <a:gdLst/>
            <a:ahLst/>
            <a:rect l="l" t="t" r="r" b="b"/>
            <a:pathLst>
              <a:path w="14799297" h="7852145">
                <a:moveTo>
                  <a:pt x="0" y="0"/>
                </a:moveTo>
                <a:lnTo>
                  <a:pt x="14799297" y="0"/>
                </a:lnTo>
                <a:lnTo>
                  <a:pt x="14799297" y="7852145"/>
                </a:lnTo>
                <a:lnTo>
                  <a:pt x="0" y="7852145"/>
                </a:lnTo>
                <a:lnTo>
                  <a:pt x="0" y="0"/>
                </a:lnTo>
                <a:close/>
              </a:path>
            </a:pathLst>
          </a:custGeom>
          <a:blipFill rotWithShape="0">
            <a:blip r:embed="rId1"/>
            <a:srcRect/>
            <a:stretch/>
          </a:blipFill>
          <a:ln w="0">
            <a:noFill/>
          </a:ln>
        </p:spPr>
        <p:style>
          <a:lnRef idx="0"/>
          <a:fillRef idx="0"/>
          <a:effectRef idx="0"/>
          <a:fontRef idx="minor"/>
        </p:style>
      </p:sp>
      <p:sp>
        <p:nvSpPr>
          <p:cNvPr id="112" name="TextBox 9"/>
          <p:cNvSpPr/>
          <p:nvPr/>
        </p:nvSpPr>
        <p:spPr>
          <a:xfrm>
            <a:off x="839880" y="727200"/>
            <a:ext cx="8147520" cy="1227240"/>
          </a:xfrm>
          <a:prstGeom prst="rect">
            <a:avLst/>
          </a:prstGeom>
          <a:noFill/>
          <a:ln w="0">
            <a:noFill/>
          </a:ln>
        </p:spPr>
        <p:style>
          <a:lnRef idx="0"/>
          <a:fillRef idx="0"/>
          <a:effectRef idx="0"/>
          <a:fontRef idx="minor"/>
        </p:style>
        <p:txBody>
          <a:bodyPr lIns="0" rIns="0" tIns="0" bIns="0" anchor="t">
            <a:spAutoFit/>
          </a:bodyPr>
          <a:p>
            <a:pPr>
              <a:lnSpc>
                <a:spcPts val="4830"/>
              </a:lnSpc>
              <a:buNone/>
            </a:pPr>
            <a:r>
              <a:rPr b="1" lang="en-US" sz="4600" spc="-1" strike="noStrike">
                <a:solidFill>
                  <a:srgbClr val="ffffff"/>
                </a:solidFill>
                <a:latin typeface="Inter Bold"/>
                <a:ea typeface="Inter Bold"/>
              </a:rPr>
              <a:t>ASPECT-SENTIMENT ANALYSIS</a:t>
            </a:r>
            <a:endParaRPr b="0" lang="en-US" sz="4600" spc="-1" strike="noStrike">
              <a:latin typeface="Arial"/>
            </a:endParaRPr>
          </a:p>
        </p:txBody>
      </p:sp>
      <p:sp>
        <p:nvSpPr>
          <p:cNvPr id="113" name="TextBox 10"/>
          <p:cNvSpPr/>
          <p:nvPr/>
        </p:nvSpPr>
        <p:spPr>
          <a:xfrm>
            <a:off x="14848200" y="970200"/>
            <a:ext cx="3191040" cy="443880"/>
          </a:xfrm>
          <a:prstGeom prst="rect">
            <a:avLst/>
          </a:prstGeom>
          <a:noFill/>
          <a:ln w="0">
            <a:noFill/>
          </a:ln>
        </p:spPr>
        <p:style>
          <a:lnRef idx="0"/>
          <a:fillRef idx="0"/>
          <a:effectRef idx="0"/>
          <a:fontRef idx="minor"/>
        </p:style>
        <p:txBody>
          <a:bodyPr lIns="0" rIns="0" tIns="0" bIns="0" anchor="t">
            <a:spAutoFit/>
          </a:bodyPr>
          <a:p>
            <a:pPr>
              <a:lnSpc>
                <a:spcPts val="3498"/>
              </a:lnSpc>
              <a:buNone/>
            </a:pPr>
            <a:r>
              <a:rPr b="1" lang="en-US" sz="2500" spc="-1" strike="noStrike">
                <a:solidFill>
                  <a:srgbClr val="ffffff"/>
                </a:solidFill>
                <a:latin typeface="Open Sans Semi-Bold"/>
                <a:ea typeface="Open Sans Semi-Bold"/>
              </a:rPr>
              <a:t>British Airways</a:t>
            </a:r>
            <a:endParaRPr b="0" lang="en-US" sz="25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14" name="Group 2"/>
          <p:cNvGrpSpPr/>
          <p:nvPr/>
        </p:nvGrpSpPr>
        <p:grpSpPr>
          <a:xfrm>
            <a:off x="9137160" y="4421520"/>
            <a:ext cx="5402160" cy="5402160"/>
            <a:chOff x="9137160" y="4421520"/>
            <a:chExt cx="5402160" cy="5402160"/>
          </a:xfrm>
        </p:grpSpPr>
        <p:sp>
          <p:nvSpPr>
            <p:cNvPr id="115" name="Freeform 3"/>
            <p:cNvSpPr/>
            <p:nvPr/>
          </p:nvSpPr>
          <p:spPr>
            <a:xfrm>
              <a:off x="9137160" y="4421520"/>
              <a:ext cx="5402160" cy="540216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f6f6f6"/>
              </a:solidFill>
              <a:miter/>
            </a:ln>
          </p:spPr>
          <p:style>
            <a:lnRef idx="0"/>
            <a:fillRef idx="0"/>
            <a:effectRef idx="0"/>
            <a:fontRef idx="minor"/>
          </p:style>
        </p:sp>
        <p:sp>
          <p:nvSpPr>
            <p:cNvPr id="116" name="TextBox 4"/>
            <p:cNvSpPr/>
            <p:nvPr/>
          </p:nvSpPr>
          <p:spPr>
            <a:xfrm>
              <a:off x="9643680" y="4611240"/>
              <a:ext cx="4389120" cy="4705560"/>
            </a:xfrm>
            <a:prstGeom prst="rect">
              <a:avLst/>
            </a:prstGeom>
            <a:noFill/>
            <a:ln w="0">
              <a:noFill/>
            </a:ln>
          </p:spPr>
          <p:style>
            <a:lnRef idx="0"/>
            <a:fillRef idx="0"/>
            <a:effectRef idx="0"/>
            <a:fontRef idx="minor"/>
          </p:style>
        </p:sp>
      </p:grpSp>
      <p:grpSp>
        <p:nvGrpSpPr>
          <p:cNvPr id="117" name="Group 5"/>
          <p:cNvGrpSpPr/>
          <p:nvPr/>
        </p:nvGrpSpPr>
        <p:grpSpPr>
          <a:xfrm>
            <a:off x="12630960" y="-180720"/>
            <a:ext cx="5656680" cy="10467360"/>
            <a:chOff x="12630960" y="-180720"/>
            <a:chExt cx="5656680" cy="10467360"/>
          </a:xfrm>
        </p:grpSpPr>
        <p:sp>
          <p:nvSpPr>
            <p:cNvPr id="118" name="Freeform 6"/>
            <p:cNvSpPr/>
            <p:nvPr/>
          </p:nvSpPr>
          <p:spPr>
            <a:xfrm>
              <a:off x="12630960" y="0"/>
              <a:ext cx="5656680" cy="10286640"/>
            </a:xfrm>
            <a:custGeom>
              <a:avLst/>
              <a:gdLst/>
              <a:ahLst/>
              <a:rect l="l" t="t" r="r" b="b"/>
              <a:pathLst>
                <a:path w="1489924" h="2709333">
                  <a:moveTo>
                    <a:pt x="0" y="0"/>
                  </a:moveTo>
                  <a:lnTo>
                    <a:pt x="1489924" y="0"/>
                  </a:lnTo>
                  <a:lnTo>
                    <a:pt x="1489924" y="2709333"/>
                  </a:lnTo>
                  <a:lnTo>
                    <a:pt x="0" y="2709333"/>
                  </a:lnTo>
                  <a:close/>
                </a:path>
              </a:pathLst>
            </a:custGeom>
            <a:solidFill>
              <a:srgbClr val="17726d"/>
            </a:solidFill>
            <a:ln w="0">
              <a:noFill/>
            </a:ln>
          </p:spPr>
          <p:style>
            <a:lnRef idx="0"/>
            <a:fillRef idx="0"/>
            <a:effectRef idx="0"/>
            <a:fontRef idx="minor"/>
          </p:style>
        </p:sp>
        <p:sp>
          <p:nvSpPr>
            <p:cNvPr id="119" name="TextBox 7"/>
            <p:cNvSpPr/>
            <p:nvPr/>
          </p:nvSpPr>
          <p:spPr>
            <a:xfrm>
              <a:off x="12630960" y="-180720"/>
              <a:ext cx="5656680" cy="10467360"/>
            </a:xfrm>
            <a:prstGeom prst="rect">
              <a:avLst/>
            </a:prstGeom>
            <a:noFill/>
            <a:ln w="0">
              <a:noFill/>
            </a:ln>
          </p:spPr>
          <p:style>
            <a:lnRef idx="0"/>
            <a:fillRef idx="0"/>
            <a:effectRef idx="0"/>
            <a:fontRef idx="minor"/>
          </p:style>
        </p:sp>
      </p:grpSp>
      <p:grpSp>
        <p:nvGrpSpPr>
          <p:cNvPr id="120" name="Group 8"/>
          <p:cNvGrpSpPr/>
          <p:nvPr/>
        </p:nvGrpSpPr>
        <p:grpSpPr>
          <a:xfrm>
            <a:off x="8002440" y="721800"/>
            <a:ext cx="9256320" cy="2964960"/>
            <a:chOff x="8002440" y="721800"/>
            <a:chExt cx="9256320" cy="2964960"/>
          </a:xfrm>
        </p:grpSpPr>
        <p:pic>
          <p:nvPicPr>
            <p:cNvPr id="121" name="Picture 9" descr=""/>
            <p:cNvPicPr/>
            <p:nvPr/>
          </p:nvPicPr>
          <p:blipFill>
            <a:blip r:embed="rId1"/>
            <a:srcRect l="0" t="56232" r="14630" b="2717"/>
            <a:stretch/>
          </p:blipFill>
          <p:spPr>
            <a:xfrm>
              <a:off x="8002440" y="721800"/>
              <a:ext cx="9256320" cy="2964960"/>
            </a:xfrm>
            <a:prstGeom prst="rect">
              <a:avLst/>
            </a:prstGeom>
            <a:ln w="0">
              <a:noFill/>
            </a:ln>
          </p:spPr>
        </p:pic>
      </p:grpSp>
      <p:sp>
        <p:nvSpPr>
          <p:cNvPr id="122" name="Freeform 11"/>
          <p:cNvSpPr/>
          <p:nvPr/>
        </p:nvSpPr>
        <p:spPr>
          <a:xfrm>
            <a:off x="568800" y="4077000"/>
            <a:ext cx="11269440" cy="6090840"/>
          </a:xfrm>
          <a:custGeom>
            <a:avLst/>
            <a:gdLst/>
            <a:ahLst/>
            <a:rect l="l" t="t" r="r" b="b"/>
            <a:pathLst>
              <a:path w="11269679" h="6091333">
                <a:moveTo>
                  <a:pt x="0" y="0"/>
                </a:moveTo>
                <a:lnTo>
                  <a:pt x="11269678" y="0"/>
                </a:lnTo>
                <a:lnTo>
                  <a:pt x="11269678" y="6091332"/>
                </a:lnTo>
                <a:lnTo>
                  <a:pt x="0" y="6091332"/>
                </a:lnTo>
                <a:lnTo>
                  <a:pt x="0" y="0"/>
                </a:lnTo>
                <a:close/>
              </a:path>
            </a:pathLst>
          </a:custGeom>
          <a:blipFill rotWithShape="0">
            <a:blip r:embed="rId2"/>
            <a:srcRect/>
            <a:stretch/>
          </a:blipFill>
          <a:ln w="0">
            <a:noFill/>
          </a:ln>
        </p:spPr>
        <p:style>
          <a:lnRef idx="0"/>
          <a:fillRef idx="0"/>
          <a:effectRef idx="0"/>
          <a:fontRef idx="minor"/>
        </p:style>
      </p:sp>
      <p:sp>
        <p:nvSpPr>
          <p:cNvPr id="123" name="TextBox 12"/>
          <p:cNvSpPr/>
          <p:nvPr/>
        </p:nvSpPr>
        <p:spPr>
          <a:xfrm>
            <a:off x="844560" y="1521360"/>
            <a:ext cx="7157880" cy="880560"/>
          </a:xfrm>
          <a:prstGeom prst="rect">
            <a:avLst/>
          </a:prstGeom>
          <a:noFill/>
          <a:ln w="0">
            <a:noFill/>
          </a:ln>
        </p:spPr>
        <p:style>
          <a:lnRef idx="0"/>
          <a:fillRef idx="0"/>
          <a:effectRef idx="0"/>
          <a:fontRef idx="minor"/>
        </p:style>
        <p:txBody>
          <a:bodyPr lIns="0" rIns="0" tIns="0" bIns="0" anchor="t">
            <a:spAutoFit/>
          </a:bodyPr>
          <a:p>
            <a:pPr>
              <a:lnSpc>
                <a:spcPts val="6931"/>
              </a:lnSpc>
              <a:buNone/>
            </a:pPr>
            <a:r>
              <a:rPr b="1" lang="en-US" sz="6600" spc="-1" strike="noStrike">
                <a:solidFill>
                  <a:srgbClr val="17726d"/>
                </a:solidFill>
                <a:latin typeface="Inter Bold"/>
                <a:ea typeface="Inter Bold"/>
              </a:rPr>
              <a:t>WORD CLOUD</a:t>
            </a:r>
            <a:endParaRPr b="0" lang="en-US" sz="6600" spc="-1" strike="noStrike">
              <a:latin typeface="Arial"/>
            </a:endParaRPr>
          </a:p>
        </p:txBody>
      </p:sp>
      <p:sp>
        <p:nvSpPr>
          <p:cNvPr id="124" name="TextBox 13"/>
          <p:cNvSpPr/>
          <p:nvPr/>
        </p:nvSpPr>
        <p:spPr>
          <a:xfrm>
            <a:off x="14539680" y="9057600"/>
            <a:ext cx="3191040" cy="443880"/>
          </a:xfrm>
          <a:prstGeom prst="rect">
            <a:avLst/>
          </a:prstGeom>
          <a:noFill/>
          <a:ln w="0">
            <a:noFill/>
          </a:ln>
        </p:spPr>
        <p:style>
          <a:lnRef idx="0"/>
          <a:fillRef idx="0"/>
          <a:effectRef idx="0"/>
          <a:fontRef idx="minor"/>
        </p:style>
        <p:txBody>
          <a:bodyPr lIns="0" rIns="0" tIns="0" bIns="0" anchor="t">
            <a:spAutoFit/>
          </a:bodyPr>
          <a:p>
            <a:pPr>
              <a:lnSpc>
                <a:spcPts val="3498"/>
              </a:lnSpc>
              <a:buNone/>
            </a:pPr>
            <a:r>
              <a:rPr b="1" lang="en-US" sz="2500" spc="-1" strike="noStrike">
                <a:solidFill>
                  <a:srgbClr val="ffffff"/>
                </a:solidFill>
                <a:latin typeface="Open Sans Semi-Bold"/>
                <a:ea typeface="Open Sans Semi-Bold"/>
              </a:rPr>
              <a:t>British Airways</a:t>
            </a:r>
            <a:endParaRPr b="0" lang="en-US" sz="25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25" name="Group 2"/>
          <p:cNvGrpSpPr/>
          <p:nvPr/>
        </p:nvGrpSpPr>
        <p:grpSpPr>
          <a:xfrm>
            <a:off x="9137160" y="4421520"/>
            <a:ext cx="5402160" cy="5402160"/>
            <a:chOff x="9137160" y="4421520"/>
            <a:chExt cx="5402160" cy="5402160"/>
          </a:xfrm>
        </p:grpSpPr>
        <p:sp>
          <p:nvSpPr>
            <p:cNvPr id="126" name="Freeform 3"/>
            <p:cNvSpPr/>
            <p:nvPr/>
          </p:nvSpPr>
          <p:spPr>
            <a:xfrm>
              <a:off x="9137160" y="4421520"/>
              <a:ext cx="5402160" cy="540216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f6f6f6"/>
              </a:solidFill>
              <a:miter/>
            </a:ln>
          </p:spPr>
          <p:style>
            <a:lnRef idx="0"/>
            <a:fillRef idx="0"/>
            <a:effectRef idx="0"/>
            <a:fontRef idx="minor"/>
          </p:style>
        </p:sp>
        <p:sp>
          <p:nvSpPr>
            <p:cNvPr id="127" name="TextBox 4"/>
            <p:cNvSpPr/>
            <p:nvPr/>
          </p:nvSpPr>
          <p:spPr>
            <a:xfrm>
              <a:off x="9643680" y="4611240"/>
              <a:ext cx="4389120" cy="4705560"/>
            </a:xfrm>
            <a:prstGeom prst="rect">
              <a:avLst/>
            </a:prstGeom>
            <a:noFill/>
            <a:ln w="0">
              <a:noFill/>
            </a:ln>
          </p:spPr>
          <p:style>
            <a:lnRef idx="0"/>
            <a:fillRef idx="0"/>
            <a:effectRef idx="0"/>
            <a:fontRef idx="minor"/>
          </p:style>
        </p:sp>
      </p:grpSp>
      <p:grpSp>
        <p:nvGrpSpPr>
          <p:cNvPr id="128" name="Group 5"/>
          <p:cNvGrpSpPr/>
          <p:nvPr/>
        </p:nvGrpSpPr>
        <p:grpSpPr>
          <a:xfrm>
            <a:off x="12630960" y="-180720"/>
            <a:ext cx="5656680" cy="10467360"/>
            <a:chOff x="12630960" y="-180720"/>
            <a:chExt cx="5656680" cy="10467360"/>
          </a:xfrm>
        </p:grpSpPr>
        <p:sp>
          <p:nvSpPr>
            <p:cNvPr id="129" name="Freeform 6"/>
            <p:cNvSpPr/>
            <p:nvPr/>
          </p:nvSpPr>
          <p:spPr>
            <a:xfrm>
              <a:off x="12630960" y="0"/>
              <a:ext cx="5656680" cy="10286640"/>
            </a:xfrm>
            <a:custGeom>
              <a:avLst/>
              <a:gdLst/>
              <a:ahLst/>
              <a:rect l="l" t="t" r="r" b="b"/>
              <a:pathLst>
                <a:path w="1489924" h="2709333">
                  <a:moveTo>
                    <a:pt x="0" y="0"/>
                  </a:moveTo>
                  <a:lnTo>
                    <a:pt x="1489924" y="0"/>
                  </a:lnTo>
                  <a:lnTo>
                    <a:pt x="1489924" y="2709333"/>
                  </a:lnTo>
                  <a:lnTo>
                    <a:pt x="0" y="2709333"/>
                  </a:lnTo>
                  <a:close/>
                </a:path>
              </a:pathLst>
            </a:custGeom>
            <a:solidFill>
              <a:srgbClr val="17726d"/>
            </a:solidFill>
            <a:ln w="0">
              <a:noFill/>
            </a:ln>
          </p:spPr>
          <p:style>
            <a:lnRef idx="0"/>
            <a:fillRef idx="0"/>
            <a:effectRef idx="0"/>
            <a:fontRef idx="minor"/>
          </p:style>
        </p:sp>
        <p:sp>
          <p:nvSpPr>
            <p:cNvPr id="130" name="TextBox 7"/>
            <p:cNvSpPr/>
            <p:nvPr/>
          </p:nvSpPr>
          <p:spPr>
            <a:xfrm>
              <a:off x="12630960" y="-180720"/>
              <a:ext cx="5656680" cy="10467360"/>
            </a:xfrm>
            <a:prstGeom prst="rect">
              <a:avLst/>
            </a:prstGeom>
            <a:noFill/>
            <a:ln w="0">
              <a:noFill/>
            </a:ln>
          </p:spPr>
          <p:style>
            <a:lnRef idx="0"/>
            <a:fillRef idx="0"/>
            <a:effectRef idx="0"/>
            <a:fontRef idx="minor"/>
          </p:style>
        </p:sp>
      </p:grpSp>
      <p:grpSp>
        <p:nvGrpSpPr>
          <p:cNvPr id="131" name="Group 8"/>
          <p:cNvGrpSpPr/>
          <p:nvPr/>
        </p:nvGrpSpPr>
        <p:grpSpPr>
          <a:xfrm>
            <a:off x="8002440" y="721800"/>
            <a:ext cx="9256320" cy="2964960"/>
            <a:chOff x="8002440" y="721800"/>
            <a:chExt cx="9256320" cy="2964960"/>
          </a:xfrm>
        </p:grpSpPr>
        <p:pic>
          <p:nvPicPr>
            <p:cNvPr id="132" name="Picture 9" descr=""/>
            <p:cNvPicPr/>
            <p:nvPr/>
          </p:nvPicPr>
          <p:blipFill>
            <a:blip r:embed="rId1"/>
            <a:srcRect l="0" t="56232" r="14630" b="2717"/>
            <a:stretch/>
          </p:blipFill>
          <p:spPr>
            <a:xfrm>
              <a:off x="8002440" y="721800"/>
              <a:ext cx="9256320" cy="2964960"/>
            </a:xfrm>
            <a:prstGeom prst="rect">
              <a:avLst/>
            </a:prstGeom>
            <a:ln w="0">
              <a:noFill/>
            </a:ln>
          </p:spPr>
        </p:pic>
      </p:grpSp>
      <p:sp>
        <p:nvSpPr>
          <p:cNvPr id="133" name="Freeform 11"/>
          <p:cNvSpPr/>
          <p:nvPr/>
        </p:nvSpPr>
        <p:spPr>
          <a:xfrm>
            <a:off x="844560" y="4077000"/>
            <a:ext cx="11269440" cy="6090840"/>
          </a:xfrm>
          <a:custGeom>
            <a:avLst/>
            <a:gdLst/>
            <a:ahLst/>
            <a:rect l="l" t="t" r="r" b="b"/>
            <a:pathLst>
              <a:path w="11269679" h="6091333">
                <a:moveTo>
                  <a:pt x="0" y="0"/>
                </a:moveTo>
                <a:lnTo>
                  <a:pt x="11269679" y="0"/>
                </a:lnTo>
                <a:lnTo>
                  <a:pt x="11269679" y="6091332"/>
                </a:lnTo>
                <a:lnTo>
                  <a:pt x="0" y="6091332"/>
                </a:lnTo>
                <a:lnTo>
                  <a:pt x="0" y="0"/>
                </a:lnTo>
                <a:close/>
              </a:path>
            </a:pathLst>
          </a:custGeom>
          <a:blipFill rotWithShape="0">
            <a:blip r:embed="rId2"/>
            <a:srcRect/>
            <a:stretch/>
          </a:blipFill>
          <a:ln w="0">
            <a:noFill/>
          </a:ln>
        </p:spPr>
        <p:style>
          <a:lnRef idx="0"/>
          <a:fillRef idx="0"/>
          <a:effectRef idx="0"/>
          <a:fontRef idx="minor"/>
        </p:style>
      </p:sp>
      <p:sp>
        <p:nvSpPr>
          <p:cNvPr id="134" name="TextBox 12"/>
          <p:cNvSpPr/>
          <p:nvPr/>
        </p:nvSpPr>
        <p:spPr>
          <a:xfrm>
            <a:off x="844560" y="1521360"/>
            <a:ext cx="7157880" cy="880560"/>
          </a:xfrm>
          <a:prstGeom prst="rect">
            <a:avLst/>
          </a:prstGeom>
          <a:noFill/>
          <a:ln w="0">
            <a:noFill/>
          </a:ln>
        </p:spPr>
        <p:style>
          <a:lnRef idx="0"/>
          <a:fillRef idx="0"/>
          <a:effectRef idx="0"/>
          <a:fontRef idx="minor"/>
        </p:style>
        <p:txBody>
          <a:bodyPr lIns="0" rIns="0" tIns="0" bIns="0" anchor="t">
            <a:spAutoFit/>
          </a:bodyPr>
          <a:p>
            <a:pPr>
              <a:lnSpc>
                <a:spcPts val="6931"/>
              </a:lnSpc>
              <a:buNone/>
            </a:pPr>
            <a:r>
              <a:rPr b="1" lang="en-US" sz="6600" spc="-1" strike="noStrike">
                <a:solidFill>
                  <a:srgbClr val="17726d"/>
                </a:solidFill>
                <a:latin typeface="Inter Bold"/>
                <a:ea typeface="Inter Bold"/>
              </a:rPr>
              <a:t>WORD CLOUD</a:t>
            </a:r>
            <a:endParaRPr b="0" lang="en-US" sz="6600" spc="-1" strike="noStrike">
              <a:latin typeface="Arial"/>
            </a:endParaRPr>
          </a:p>
        </p:txBody>
      </p:sp>
      <p:sp>
        <p:nvSpPr>
          <p:cNvPr id="135" name="TextBox 13"/>
          <p:cNvSpPr/>
          <p:nvPr/>
        </p:nvSpPr>
        <p:spPr>
          <a:xfrm>
            <a:off x="14539680" y="9057600"/>
            <a:ext cx="3191040" cy="443880"/>
          </a:xfrm>
          <a:prstGeom prst="rect">
            <a:avLst/>
          </a:prstGeom>
          <a:noFill/>
          <a:ln w="0">
            <a:noFill/>
          </a:ln>
        </p:spPr>
        <p:style>
          <a:lnRef idx="0"/>
          <a:fillRef idx="0"/>
          <a:effectRef idx="0"/>
          <a:fontRef idx="minor"/>
        </p:style>
        <p:txBody>
          <a:bodyPr lIns="0" rIns="0" tIns="0" bIns="0" anchor="t">
            <a:spAutoFit/>
          </a:bodyPr>
          <a:p>
            <a:pPr>
              <a:lnSpc>
                <a:spcPts val="3498"/>
              </a:lnSpc>
              <a:buNone/>
            </a:pPr>
            <a:r>
              <a:rPr b="1" lang="en-US" sz="2500" spc="-1" strike="noStrike">
                <a:solidFill>
                  <a:srgbClr val="ffffff"/>
                </a:solidFill>
                <a:latin typeface="Open Sans Semi-Bold"/>
                <a:ea typeface="Open Sans Semi-Bold"/>
              </a:rPr>
              <a:t>British Airways</a:t>
            </a:r>
            <a:endParaRPr b="0" lang="en-US" sz="25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36" name="Group 2"/>
          <p:cNvGrpSpPr/>
          <p:nvPr/>
        </p:nvGrpSpPr>
        <p:grpSpPr>
          <a:xfrm>
            <a:off x="9137160" y="4421520"/>
            <a:ext cx="5402160" cy="5402160"/>
            <a:chOff x="9137160" y="4421520"/>
            <a:chExt cx="5402160" cy="5402160"/>
          </a:xfrm>
        </p:grpSpPr>
        <p:sp>
          <p:nvSpPr>
            <p:cNvPr id="137" name="Freeform 3"/>
            <p:cNvSpPr/>
            <p:nvPr/>
          </p:nvSpPr>
          <p:spPr>
            <a:xfrm>
              <a:off x="9137160" y="4421520"/>
              <a:ext cx="5402160" cy="540216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noFill/>
            <a:ln cap="sq" w="952500">
              <a:solidFill>
                <a:srgbClr val="f6f6f6"/>
              </a:solidFill>
              <a:miter/>
            </a:ln>
          </p:spPr>
          <p:style>
            <a:lnRef idx="0"/>
            <a:fillRef idx="0"/>
            <a:effectRef idx="0"/>
            <a:fontRef idx="minor"/>
          </p:style>
        </p:sp>
        <p:sp>
          <p:nvSpPr>
            <p:cNvPr id="138" name="TextBox 4"/>
            <p:cNvSpPr/>
            <p:nvPr/>
          </p:nvSpPr>
          <p:spPr>
            <a:xfrm>
              <a:off x="9643680" y="4611240"/>
              <a:ext cx="4389120" cy="4705560"/>
            </a:xfrm>
            <a:prstGeom prst="rect">
              <a:avLst/>
            </a:prstGeom>
            <a:noFill/>
            <a:ln w="0">
              <a:noFill/>
            </a:ln>
          </p:spPr>
          <p:style>
            <a:lnRef idx="0"/>
            <a:fillRef idx="0"/>
            <a:effectRef idx="0"/>
            <a:fontRef idx="minor"/>
          </p:style>
        </p:sp>
      </p:grpSp>
      <p:grpSp>
        <p:nvGrpSpPr>
          <p:cNvPr id="139" name="Group 5"/>
          <p:cNvGrpSpPr/>
          <p:nvPr/>
        </p:nvGrpSpPr>
        <p:grpSpPr>
          <a:xfrm>
            <a:off x="12630960" y="-180720"/>
            <a:ext cx="5656680" cy="10467360"/>
            <a:chOff x="12630960" y="-180720"/>
            <a:chExt cx="5656680" cy="10467360"/>
          </a:xfrm>
        </p:grpSpPr>
        <p:sp>
          <p:nvSpPr>
            <p:cNvPr id="140" name="Freeform 6"/>
            <p:cNvSpPr/>
            <p:nvPr/>
          </p:nvSpPr>
          <p:spPr>
            <a:xfrm>
              <a:off x="12630960" y="0"/>
              <a:ext cx="5656680" cy="10286640"/>
            </a:xfrm>
            <a:custGeom>
              <a:avLst/>
              <a:gdLst/>
              <a:ahLst/>
              <a:rect l="l" t="t" r="r" b="b"/>
              <a:pathLst>
                <a:path w="1489924" h="2709333">
                  <a:moveTo>
                    <a:pt x="0" y="0"/>
                  </a:moveTo>
                  <a:lnTo>
                    <a:pt x="1489924" y="0"/>
                  </a:lnTo>
                  <a:lnTo>
                    <a:pt x="1489924" y="2709333"/>
                  </a:lnTo>
                  <a:lnTo>
                    <a:pt x="0" y="2709333"/>
                  </a:lnTo>
                  <a:close/>
                </a:path>
              </a:pathLst>
            </a:custGeom>
            <a:solidFill>
              <a:srgbClr val="17726d"/>
            </a:solidFill>
            <a:ln w="0">
              <a:noFill/>
            </a:ln>
          </p:spPr>
          <p:style>
            <a:lnRef idx="0"/>
            <a:fillRef idx="0"/>
            <a:effectRef idx="0"/>
            <a:fontRef idx="minor"/>
          </p:style>
        </p:sp>
        <p:sp>
          <p:nvSpPr>
            <p:cNvPr id="141" name="TextBox 7"/>
            <p:cNvSpPr/>
            <p:nvPr/>
          </p:nvSpPr>
          <p:spPr>
            <a:xfrm>
              <a:off x="12630960" y="-180720"/>
              <a:ext cx="5656680" cy="10467360"/>
            </a:xfrm>
            <a:prstGeom prst="rect">
              <a:avLst/>
            </a:prstGeom>
            <a:noFill/>
            <a:ln w="0">
              <a:noFill/>
            </a:ln>
          </p:spPr>
          <p:style>
            <a:lnRef idx="0"/>
            <a:fillRef idx="0"/>
            <a:effectRef idx="0"/>
            <a:fontRef idx="minor"/>
          </p:style>
        </p:sp>
      </p:grpSp>
      <p:grpSp>
        <p:nvGrpSpPr>
          <p:cNvPr id="142" name="Group 8"/>
          <p:cNvGrpSpPr/>
          <p:nvPr/>
        </p:nvGrpSpPr>
        <p:grpSpPr>
          <a:xfrm>
            <a:off x="8002440" y="721800"/>
            <a:ext cx="9256320" cy="2964960"/>
            <a:chOff x="8002440" y="721800"/>
            <a:chExt cx="9256320" cy="2964960"/>
          </a:xfrm>
        </p:grpSpPr>
        <p:pic>
          <p:nvPicPr>
            <p:cNvPr id="143" name="Picture 9" descr=""/>
            <p:cNvPicPr/>
            <p:nvPr/>
          </p:nvPicPr>
          <p:blipFill>
            <a:blip r:embed="rId1"/>
            <a:srcRect l="0" t="56232" r="14630" b="2717"/>
            <a:stretch/>
          </p:blipFill>
          <p:spPr>
            <a:xfrm>
              <a:off x="8002440" y="721800"/>
              <a:ext cx="9256320" cy="2964960"/>
            </a:xfrm>
            <a:prstGeom prst="rect">
              <a:avLst/>
            </a:prstGeom>
            <a:ln w="0">
              <a:noFill/>
            </a:ln>
          </p:spPr>
        </p:pic>
      </p:grpSp>
      <p:sp>
        <p:nvSpPr>
          <p:cNvPr id="144" name="Freeform 11"/>
          <p:cNvSpPr/>
          <p:nvPr/>
        </p:nvSpPr>
        <p:spPr>
          <a:xfrm>
            <a:off x="844560" y="4077000"/>
            <a:ext cx="11269440" cy="6090840"/>
          </a:xfrm>
          <a:custGeom>
            <a:avLst/>
            <a:gdLst/>
            <a:ahLst/>
            <a:rect l="l" t="t" r="r" b="b"/>
            <a:pathLst>
              <a:path w="11269679" h="6091333">
                <a:moveTo>
                  <a:pt x="0" y="0"/>
                </a:moveTo>
                <a:lnTo>
                  <a:pt x="11269679" y="0"/>
                </a:lnTo>
                <a:lnTo>
                  <a:pt x="11269679" y="6091332"/>
                </a:lnTo>
                <a:lnTo>
                  <a:pt x="0" y="6091332"/>
                </a:lnTo>
                <a:lnTo>
                  <a:pt x="0" y="0"/>
                </a:lnTo>
                <a:close/>
              </a:path>
            </a:pathLst>
          </a:custGeom>
          <a:blipFill rotWithShape="0">
            <a:blip r:embed="rId2"/>
            <a:srcRect/>
            <a:stretch/>
          </a:blipFill>
          <a:ln w="0">
            <a:noFill/>
          </a:ln>
        </p:spPr>
        <p:style>
          <a:lnRef idx="0"/>
          <a:fillRef idx="0"/>
          <a:effectRef idx="0"/>
          <a:fontRef idx="minor"/>
        </p:style>
      </p:sp>
      <p:sp>
        <p:nvSpPr>
          <p:cNvPr id="145" name="TextBox 12"/>
          <p:cNvSpPr/>
          <p:nvPr/>
        </p:nvSpPr>
        <p:spPr>
          <a:xfrm>
            <a:off x="844560" y="1521360"/>
            <a:ext cx="7157880" cy="880560"/>
          </a:xfrm>
          <a:prstGeom prst="rect">
            <a:avLst/>
          </a:prstGeom>
          <a:noFill/>
          <a:ln w="0">
            <a:noFill/>
          </a:ln>
        </p:spPr>
        <p:style>
          <a:lnRef idx="0"/>
          <a:fillRef idx="0"/>
          <a:effectRef idx="0"/>
          <a:fontRef idx="minor"/>
        </p:style>
        <p:txBody>
          <a:bodyPr lIns="0" rIns="0" tIns="0" bIns="0" anchor="t">
            <a:spAutoFit/>
          </a:bodyPr>
          <a:p>
            <a:pPr>
              <a:lnSpc>
                <a:spcPts val="6931"/>
              </a:lnSpc>
              <a:buNone/>
            </a:pPr>
            <a:r>
              <a:rPr b="1" lang="en-US" sz="6600" spc="-1" strike="noStrike">
                <a:solidFill>
                  <a:srgbClr val="17726d"/>
                </a:solidFill>
                <a:latin typeface="Inter Bold"/>
                <a:ea typeface="Inter Bold"/>
              </a:rPr>
              <a:t>WORD CLOUD</a:t>
            </a:r>
            <a:endParaRPr b="0" lang="en-US" sz="6600" spc="-1" strike="noStrike">
              <a:latin typeface="Arial"/>
            </a:endParaRPr>
          </a:p>
        </p:txBody>
      </p:sp>
      <p:sp>
        <p:nvSpPr>
          <p:cNvPr id="146" name="TextBox 13"/>
          <p:cNvSpPr/>
          <p:nvPr/>
        </p:nvSpPr>
        <p:spPr>
          <a:xfrm>
            <a:off x="14539680" y="9057600"/>
            <a:ext cx="3191040" cy="443880"/>
          </a:xfrm>
          <a:prstGeom prst="rect">
            <a:avLst/>
          </a:prstGeom>
          <a:noFill/>
          <a:ln w="0">
            <a:noFill/>
          </a:ln>
        </p:spPr>
        <p:style>
          <a:lnRef idx="0"/>
          <a:fillRef idx="0"/>
          <a:effectRef idx="0"/>
          <a:fontRef idx="minor"/>
        </p:style>
        <p:txBody>
          <a:bodyPr lIns="0" rIns="0" tIns="0" bIns="0" anchor="t">
            <a:spAutoFit/>
          </a:bodyPr>
          <a:p>
            <a:pPr>
              <a:lnSpc>
                <a:spcPts val="3498"/>
              </a:lnSpc>
              <a:buNone/>
            </a:pPr>
            <a:r>
              <a:rPr b="1" lang="en-US" sz="2500" spc="-1" strike="noStrike">
                <a:solidFill>
                  <a:srgbClr val="ffffff"/>
                </a:solidFill>
                <a:latin typeface="Open Sans Semi-Bold"/>
                <a:ea typeface="Open Sans Semi-Bold"/>
              </a:rPr>
              <a:t>British Airways</a:t>
            </a:r>
            <a:endParaRPr b="0" lang="en-US" sz="25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47" name="Group 2"/>
          <p:cNvGrpSpPr/>
          <p:nvPr/>
        </p:nvGrpSpPr>
        <p:grpSpPr>
          <a:xfrm>
            <a:off x="839880" y="6515280"/>
            <a:ext cx="6027840" cy="2314440"/>
            <a:chOff x="839880" y="6515280"/>
            <a:chExt cx="6027840" cy="2314440"/>
          </a:xfrm>
        </p:grpSpPr>
        <p:pic>
          <p:nvPicPr>
            <p:cNvPr id="148" name="Picture 3" descr=""/>
            <p:cNvPicPr/>
            <p:nvPr/>
          </p:nvPicPr>
          <p:blipFill>
            <a:blip r:embed="rId1"/>
            <a:srcRect l="0" t="16239" r="0" b="16239"/>
            <a:stretch/>
          </p:blipFill>
          <p:spPr>
            <a:xfrm>
              <a:off x="839880" y="6515280"/>
              <a:ext cx="6027840" cy="2314440"/>
            </a:xfrm>
            <a:prstGeom prst="rect">
              <a:avLst/>
            </a:prstGeom>
            <a:ln w="0">
              <a:noFill/>
            </a:ln>
          </p:spPr>
        </p:pic>
      </p:grpSp>
      <p:grpSp>
        <p:nvGrpSpPr>
          <p:cNvPr id="149" name="Group 4"/>
          <p:cNvGrpSpPr/>
          <p:nvPr/>
        </p:nvGrpSpPr>
        <p:grpSpPr>
          <a:xfrm>
            <a:off x="839880" y="4024080"/>
            <a:ext cx="6027840" cy="2314440"/>
            <a:chOff x="839880" y="4024080"/>
            <a:chExt cx="6027840" cy="2314440"/>
          </a:xfrm>
        </p:grpSpPr>
        <p:pic>
          <p:nvPicPr>
            <p:cNvPr id="150" name="Picture 5" descr=""/>
            <p:cNvPicPr/>
            <p:nvPr/>
          </p:nvPicPr>
          <p:blipFill>
            <a:blip r:embed="rId2"/>
            <a:srcRect l="0" t="24928" r="0" b="6702"/>
            <a:stretch/>
          </p:blipFill>
          <p:spPr>
            <a:xfrm>
              <a:off x="839880" y="4024080"/>
              <a:ext cx="6027840" cy="2314440"/>
            </a:xfrm>
            <a:prstGeom prst="rect">
              <a:avLst/>
            </a:prstGeom>
            <a:ln w="0">
              <a:noFill/>
            </a:ln>
          </p:spPr>
        </p:pic>
      </p:grpSp>
      <p:sp>
        <p:nvSpPr>
          <p:cNvPr id="151" name="TextBox 6"/>
          <p:cNvSpPr/>
          <p:nvPr/>
        </p:nvSpPr>
        <p:spPr>
          <a:xfrm>
            <a:off x="839880" y="1499400"/>
            <a:ext cx="6818400" cy="461880"/>
          </a:xfrm>
          <a:prstGeom prst="rect">
            <a:avLst/>
          </a:prstGeom>
          <a:noFill/>
          <a:ln w="0">
            <a:noFill/>
          </a:ln>
        </p:spPr>
        <p:style>
          <a:lnRef idx="0"/>
          <a:fillRef idx="0"/>
          <a:effectRef idx="0"/>
          <a:fontRef idx="minor"/>
        </p:style>
        <p:txBody>
          <a:bodyPr lIns="0" rIns="0" tIns="0" bIns="0" anchor="t">
            <a:spAutoFit/>
          </a:bodyPr>
          <a:p>
            <a:pPr>
              <a:lnSpc>
                <a:spcPts val="3640"/>
              </a:lnSpc>
              <a:buNone/>
              <a:tabLst>
                <a:tab algn="l" pos="0"/>
              </a:tabLst>
            </a:pPr>
            <a:r>
              <a:rPr b="1" lang="en-US" sz="2600" spc="191" strike="noStrike">
                <a:solidFill>
                  <a:srgbClr val="000000"/>
                </a:solidFill>
                <a:latin typeface="Open Sans Bold"/>
                <a:ea typeface="Open Sans Bold"/>
              </a:rPr>
              <a:t>DETAILED ASPECT ANALYSIS</a:t>
            </a:r>
            <a:endParaRPr b="0" lang="en-US" sz="2600" spc="-1" strike="noStrike">
              <a:latin typeface="Arial"/>
            </a:endParaRPr>
          </a:p>
        </p:txBody>
      </p:sp>
      <p:grpSp>
        <p:nvGrpSpPr>
          <p:cNvPr id="152" name="Group 7"/>
          <p:cNvGrpSpPr/>
          <p:nvPr/>
        </p:nvGrpSpPr>
        <p:grpSpPr>
          <a:xfrm>
            <a:off x="7718400" y="-180720"/>
            <a:ext cx="10569240" cy="10467360"/>
            <a:chOff x="7718400" y="-180720"/>
            <a:chExt cx="10569240" cy="10467360"/>
          </a:xfrm>
        </p:grpSpPr>
        <p:sp>
          <p:nvSpPr>
            <p:cNvPr id="153" name="Freeform 8"/>
            <p:cNvSpPr/>
            <p:nvPr/>
          </p:nvSpPr>
          <p:spPr>
            <a:xfrm>
              <a:off x="7718400" y="0"/>
              <a:ext cx="10569240" cy="10286640"/>
            </a:xfrm>
            <a:custGeom>
              <a:avLst/>
              <a:gdLst/>
              <a:ahLst/>
              <a:rect l="l" t="t" r="r" b="b"/>
              <a:pathLst>
                <a:path w="2783788" h="2709333">
                  <a:moveTo>
                    <a:pt x="0" y="0"/>
                  </a:moveTo>
                  <a:lnTo>
                    <a:pt x="2783788" y="0"/>
                  </a:lnTo>
                  <a:lnTo>
                    <a:pt x="2783788" y="2709333"/>
                  </a:lnTo>
                  <a:lnTo>
                    <a:pt x="0" y="2709333"/>
                  </a:lnTo>
                  <a:close/>
                </a:path>
              </a:pathLst>
            </a:custGeom>
            <a:solidFill>
              <a:srgbClr val="17726d"/>
            </a:solidFill>
            <a:ln w="0">
              <a:noFill/>
            </a:ln>
          </p:spPr>
          <p:style>
            <a:lnRef idx="0"/>
            <a:fillRef idx="0"/>
            <a:effectRef idx="0"/>
            <a:fontRef idx="minor"/>
          </p:style>
        </p:sp>
        <p:sp>
          <p:nvSpPr>
            <p:cNvPr id="154" name="TextBox 9"/>
            <p:cNvSpPr/>
            <p:nvPr/>
          </p:nvSpPr>
          <p:spPr>
            <a:xfrm>
              <a:off x="7718400" y="-180720"/>
              <a:ext cx="10569240" cy="10467360"/>
            </a:xfrm>
            <a:prstGeom prst="rect">
              <a:avLst/>
            </a:prstGeom>
            <a:noFill/>
            <a:ln w="0">
              <a:noFill/>
            </a:ln>
          </p:spPr>
          <p:style>
            <a:lnRef idx="0"/>
            <a:fillRef idx="0"/>
            <a:effectRef idx="0"/>
            <a:fontRef idx="minor"/>
          </p:style>
        </p:sp>
      </p:grpSp>
      <p:sp>
        <p:nvSpPr>
          <p:cNvPr id="155" name="TextBox 11"/>
          <p:cNvSpPr/>
          <p:nvPr/>
        </p:nvSpPr>
        <p:spPr>
          <a:xfrm>
            <a:off x="1828800" y="9265320"/>
            <a:ext cx="2934360" cy="444600"/>
          </a:xfrm>
          <a:prstGeom prst="rect">
            <a:avLst/>
          </a:prstGeom>
          <a:noFill/>
          <a:ln w="0">
            <a:noFill/>
          </a:ln>
        </p:spPr>
        <p:style>
          <a:lnRef idx="0"/>
          <a:fillRef idx="0"/>
          <a:effectRef idx="0"/>
          <a:fontRef idx="minor"/>
        </p:style>
        <p:txBody>
          <a:bodyPr lIns="0" rIns="0" tIns="0" bIns="0" anchor="t">
            <a:spAutoFit/>
          </a:bodyPr>
          <a:p>
            <a:pPr>
              <a:lnSpc>
                <a:spcPts val="3498"/>
              </a:lnSpc>
              <a:buNone/>
            </a:pPr>
            <a:r>
              <a:rPr b="1" lang="en-US" sz="2500" spc="-1" strike="noStrike">
                <a:solidFill>
                  <a:srgbClr val="000000"/>
                </a:solidFill>
                <a:latin typeface="Open Sans Semi-Bold"/>
                <a:ea typeface="Open Sans Semi-Bold"/>
              </a:rPr>
              <a:t> </a:t>
            </a:r>
            <a:r>
              <a:rPr b="1" lang="en-US" sz="2500" spc="-1" strike="noStrike">
                <a:solidFill>
                  <a:srgbClr val="ffffff"/>
                </a:solidFill>
                <a:latin typeface="Open Sans Semi-Bold"/>
                <a:ea typeface="Open Sans Semi-Bold"/>
              </a:rPr>
              <a:t>British Airways</a:t>
            </a:r>
            <a:endParaRPr b="0" lang="en-US" sz="2500" spc="-1" strike="noStrike">
              <a:latin typeface="Arial"/>
            </a:endParaRPr>
          </a:p>
        </p:txBody>
      </p:sp>
      <p:sp>
        <p:nvSpPr>
          <p:cNvPr id="156" name="AutoShape 12"/>
          <p:cNvSpPr/>
          <p:nvPr/>
        </p:nvSpPr>
        <p:spPr>
          <a:xfrm>
            <a:off x="839880" y="2323800"/>
            <a:ext cx="1858320" cy="360"/>
          </a:xfrm>
          <a:prstGeom prst="line">
            <a:avLst/>
          </a:prstGeom>
          <a:ln w="76200">
            <a:solidFill>
              <a:srgbClr val="eae4d2"/>
            </a:solidFill>
            <a:round/>
          </a:ln>
        </p:spPr>
        <p:style>
          <a:lnRef idx="0"/>
          <a:fillRef idx="0"/>
          <a:effectRef idx="0"/>
          <a:fontRef idx="minor"/>
        </p:style>
      </p:sp>
      <p:grpSp>
        <p:nvGrpSpPr>
          <p:cNvPr id="157" name="Group 13"/>
          <p:cNvGrpSpPr/>
          <p:nvPr/>
        </p:nvGrpSpPr>
        <p:grpSpPr>
          <a:xfrm>
            <a:off x="8266320" y="165240"/>
            <a:ext cx="877320" cy="877320"/>
            <a:chOff x="8266320" y="165240"/>
            <a:chExt cx="877320" cy="877320"/>
          </a:xfrm>
        </p:grpSpPr>
        <p:sp>
          <p:nvSpPr>
            <p:cNvPr id="158" name="Freeform 14"/>
            <p:cNvSpPr/>
            <p:nvPr/>
          </p:nvSpPr>
          <p:spPr>
            <a:xfrm>
              <a:off x="8266320" y="165240"/>
              <a:ext cx="877320" cy="87732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a:ln w="0">
              <a:noFill/>
            </a:ln>
          </p:spPr>
          <p:style>
            <a:lnRef idx="0"/>
            <a:fillRef idx="0"/>
            <a:effectRef idx="0"/>
            <a:fontRef idx="minor"/>
          </p:style>
        </p:sp>
        <p:sp>
          <p:nvSpPr>
            <p:cNvPr id="159" name="TextBox 15"/>
            <p:cNvSpPr/>
            <p:nvPr/>
          </p:nvSpPr>
          <p:spPr>
            <a:xfrm>
              <a:off x="8348760" y="196200"/>
              <a:ext cx="712800" cy="764280"/>
            </a:xfrm>
            <a:prstGeom prst="rect">
              <a:avLst/>
            </a:prstGeom>
            <a:noFill/>
            <a:ln w="0">
              <a:noFill/>
            </a:ln>
          </p:spPr>
          <p:style>
            <a:lnRef idx="0"/>
            <a:fillRef idx="0"/>
            <a:effectRef idx="0"/>
            <a:fontRef idx="minor"/>
          </p:style>
          <p:txBody>
            <a:bodyPr lIns="44640" rIns="44640" tIns="44640" bIns="44640" anchor="ctr">
              <a:noAutofit/>
            </a:bodyPr>
            <a:p>
              <a:pPr algn="ctr">
                <a:lnSpc>
                  <a:spcPts val="4198"/>
                </a:lnSpc>
                <a:buNone/>
              </a:pPr>
              <a:r>
                <a:rPr b="1" lang="en-US" sz="3000" spc="-1" strike="noStrike">
                  <a:solidFill>
                    <a:srgbClr val="17726d"/>
                  </a:solidFill>
                  <a:latin typeface="Inter Bold"/>
                  <a:ea typeface="Inter Bold"/>
                </a:rPr>
                <a:t>01</a:t>
              </a:r>
              <a:endParaRPr b="0" lang="en-US" sz="3000" spc="-1" strike="noStrike">
                <a:latin typeface="Arial"/>
              </a:endParaRPr>
            </a:p>
          </p:txBody>
        </p:sp>
      </p:grpSp>
      <p:sp>
        <p:nvSpPr>
          <p:cNvPr id="160" name="TextBox 16"/>
          <p:cNvSpPr/>
          <p:nvPr/>
        </p:nvSpPr>
        <p:spPr>
          <a:xfrm>
            <a:off x="9617400" y="335160"/>
            <a:ext cx="7641360" cy="479520"/>
          </a:xfrm>
          <a:prstGeom prst="rect">
            <a:avLst/>
          </a:prstGeom>
          <a:noFill/>
          <a:ln w="0">
            <a:noFill/>
          </a:ln>
        </p:spPr>
        <p:style>
          <a:lnRef idx="0"/>
          <a:fillRef idx="0"/>
          <a:effectRef idx="0"/>
          <a:fontRef idx="minor"/>
        </p:style>
        <p:txBody>
          <a:bodyPr lIns="0" rIns="0" tIns="0" bIns="0" anchor="t">
            <a:spAutoFit/>
          </a:bodyPr>
          <a:p>
            <a:pPr>
              <a:lnSpc>
                <a:spcPts val="3779"/>
              </a:lnSpc>
              <a:buNone/>
            </a:pPr>
            <a:r>
              <a:rPr b="1" lang="en-US" sz="2700" spc="-1" strike="noStrike">
                <a:solidFill>
                  <a:srgbClr val="ffffff"/>
                </a:solidFill>
                <a:latin typeface="Inter Bold"/>
                <a:ea typeface="Inter Bold"/>
              </a:rPr>
              <a:t>Customer Service</a:t>
            </a:r>
            <a:endParaRPr b="0" lang="en-US" sz="2700" spc="-1" strike="noStrike">
              <a:latin typeface="Arial"/>
            </a:endParaRPr>
          </a:p>
        </p:txBody>
      </p:sp>
      <p:sp>
        <p:nvSpPr>
          <p:cNvPr id="161" name="TextBox 17"/>
          <p:cNvSpPr/>
          <p:nvPr/>
        </p:nvSpPr>
        <p:spPr>
          <a:xfrm>
            <a:off x="9579240" y="952560"/>
            <a:ext cx="7641360" cy="2361960"/>
          </a:xfrm>
          <a:prstGeom prst="rect">
            <a:avLst/>
          </a:prstGeom>
          <a:noFill/>
          <a:ln w="0">
            <a:noFill/>
          </a:ln>
        </p:spPr>
        <p:style>
          <a:lnRef idx="0"/>
          <a:fillRef idx="0"/>
          <a:effectRef idx="0"/>
          <a:fontRef idx="minor"/>
        </p:style>
        <p:txBody>
          <a:bodyPr lIns="0" rIns="0" tIns="0" bIns="0" anchor="t">
            <a:spAutoFit/>
          </a:bodyPr>
          <a:p>
            <a:pPr lvl="1" marL="518040" indent="-259200" algn="just">
              <a:lnSpc>
                <a:spcPts val="3719"/>
              </a:lnSpc>
              <a:buClr>
                <a:srgbClr val="ffffff"/>
              </a:buClr>
              <a:buFont typeface="Arial"/>
              <a:buChar char="•"/>
            </a:pPr>
            <a:r>
              <a:rPr b="0" lang="en-US" sz="2400" spc="-1" strike="noStrike">
                <a:solidFill>
                  <a:srgbClr val="ffffff"/>
                </a:solidFill>
                <a:latin typeface="Open Sans"/>
                <a:ea typeface="Open Sans"/>
              </a:rPr>
              <a:t>The most frequently mentioned aspect in reviews</a:t>
            </a:r>
            <a:endParaRPr b="0" lang="en-US" sz="2400" spc="-1" strike="noStrike">
              <a:latin typeface="Arial"/>
            </a:endParaRPr>
          </a:p>
          <a:p>
            <a:pPr lvl="1" marL="518040" indent="-259200" algn="just">
              <a:lnSpc>
                <a:spcPts val="3719"/>
              </a:lnSpc>
              <a:buClr>
                <a:srgbClr val="ffffff"/>
              </a:buClr>
              <a:buFont typeface="Arial"/>
              <a:buChar char="•"/>
            </a:pPr>
            <a:r>
              <a:rPr b="0" lang="en-US" sz="2400" spc="-1" strike="noStrike">
                <a:solidFill>
                  <a:srgbClr val="ffffff"/>
                </a:solidFill>
                <a:latin typeface="Open Sans"/>
                <a:ea typeface="Open Sans"/>
              </a:rPr>
              <a:t>Strong correlation with negative sentiment</a:t>
            </a:r>
            <a:endParaRPr b="0" lang="en-US" sz="2400" spc="-1" strike="noStrike">
              <a:latin typeface="Arial"/>
            </a:endParaRPr>
          </a:p>
          <a:p>
            <a:pPr lvl="1" marL="518040" indent="-259200" algn="just">
              <a:lnSpc>
                <a:spcPts val="3719"/>
              </a:lnSpc>
              <a:buClr>
                <a:srgbClr val="ffffff"/>
              </a:buClr>
              <a:buFont typeface="Arial"/>
              <a:buChar char="•"/>
            </a:pPr>
            <a:r>
              <a:rPr b="0" lang="en-US" sz="2400" spc="-1" strike="noStrike">
                <a:solidFill>
                  <a:srgbClr val="ffffff"/>
                </a:solidFill>
                <a:latin typeface="Open Sans"/>
                <a:ea typeface="Open Sans"/>
              </a:rPr>
              <a:t>Common themes from Word Cloud.</a:t>
            </a:r>
            <a:endParaRPr b="0" lang="en-US" sz="2400" spc="-1" strike="noStrike">
              <a:latin typeface="Arial"/>
            </a:endParaRPr>
          </a:p>
          <a:p>
            <a:pPr algn="just">
              <a:lnSpc>
                <a:spcPts val="3719"/>
              </a:lnSpc>
              <a:buNone/>
              <a:tabLst>
                <a:tab algn="l" pos="0"/>
              </a:tabLst>
            </a:pPr>
            <a:endParaRPr b="0" lang="en-US" sz="1800" spc="-1" strike="noStrike">
              <a:latin typeface="Arial"/>
            </a:endParaRPr>
          </a:p>
        </p:txBody>
      </p:sp>
      <p:grpSp>
        <p:nvGrpSpPr>
          <p:cNvPr id="162" name="Group 18"/>
          <p:cNvGrpSpPr/>
          <p:nvPr/>
        </p:nvGrpSpPr>
        <p:grpSpPr>
          <a:xfrm>
            <a:off x="8266320" y="2817000"/>
            <a:ext cx="877320" cy="877320"/>
            <a:chOff x="8266320" y="2817000"/>
            <a:chExt cx="877320" cy="877320"/>
          </a:xfrm>
        </p:grpSpPr>
        <p:sp>
          <p:nvSpPr>
            <p:cNvPr id="163" name="Freeform 19"/>
            <p:cNvSpPr/>
            <p:nvPr/>
          </p:nvSpPr>
          <p:spPr>
            <a:xfrm>
              <a:off x="8266320" y="2817000"/>
              <a:ext cx="877320" cy="87732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a:ln w="0">
              <a:noFill/>
            </a:ln>
          </p:spPr>
          <p:style>
            <a:lnRef idx="0"/>
            <a:fillRef idx="0"/>
            <a:effectRef idx="0"/>
            <a:fontRef idx="minor"/>
          </p:style>
        </p:sp>
        <p:sp>
          <p:nvSpPr>
            <p:cNvPr id="164" name="TextBox 20"/>
            <p:cNvSpPr/>
            <p:nvPr/>
          </p:nvSpPr>
          <p:spPr>
            <a:xfrm>
              <a:off x="8348760" y="2847600"/>
              <a:ext cx="712800" cy="764280"/>
            </a:xfrm>
            <a:prstGeom prst="rect">
              <a:avLst/>
            </a:prstGeom>
            <a:noFill/>
            <a:ln w="0">
              <a:noFill/>
            </a:ln>
          </p:spPr>
          <p:style>
            <a:lnRef idx="0"/>
            <a:fillRef idx="0"/>
            <a:effectRef idx="0"/>
            <a:fontRef idx="minor"/>
          </p:style>
          <p:txBody>
            <a:bodyPr lIns="44640" rIns="44640" tIns="44640" bIns="44640" anchor="ctr">
              <a:noAutofit/>
            </a:bodyPr>
            <a:p>
              <a:pPr algn="ctr">
                <a:lnSpc>
                  <a:spcPts val="4198"/>
                </a:lnSpc>
                <a:buNone/>
              </a:pPr>
              <a:r>
                <a:rPr b="1" lang="en-US" sz="3000" spc="-1" strike="noStrike">
                  <a:solidFill>
                    <a:srgbClr val="17726d"/>
                  </a:solidFill>
                  <a:latin typeface="Inter Bold"/>
                  <a:ea typeface="Inter Bold"/>
                </a:rPr>
                <a:t>02</a:t>
              </a:r>
              <a:endParaRPr b="0" lang="en-US" sz="3000" spc="-1" strike="noStrike">
                <a:latin typeface="Arial"/>
              </a:endParaRPr>
            </a:p>
          </p:txBody>
        </p:sp>
      </p:grpSp>
      <p:sp>
        <p:nvSpPr>
          <p:cNvPr id="165" name="TextBox 21"/>
          <p:cNvSpPr/>
          <p:nvPr/>
        </p:nvSpPr>
        <p:spPr>
          <a:xfrm>
            <a:off x="9617400" y="2838960"/>
            <a:ext cx="7641360" cy="479520"/>
          </a:xfrm>
          <a:prstGeom prst="rect">
            <a:avLst/>
          </a:prstGeom>
          <a:noFill/>
          <a:ln w="0">
            <a:noFill/>
          </a:ln>
        </p:spPr>
        <p:style>
          <a:lnRef idx="0"/>
          <a:fillRef idx="0"/>
          <a:effectRef idx="0"/>
          <a:fontRef idx="minor"/>
        </p:style>
        <p:txBody>
          <a:bodyPr lIns="0" rIns="0" tIns="0" bIns="0" anchor="t">
            <a:spAutoFit/>
          </a:bodyPr>
          <a:p>
            <a:pPr>
              <a:lnSpc>
                <a:spcPts val="3779"/>
              </a:lnSpc>
              <a:buNone/>
            </a:pPr>
            <a:r>
              <a:rPr b="1" lang="en-US" sz="2700" spc="-1" strike="noStrike">
                <a:solidFill>
                  <a:srgbClr val="ffffff"/>
                </a:solidFill>
                <a:latin typeface="Inter Bold"/>
                <a:ea typeface="Inter Bold"/>
              </a:rPr>
              <a:t>Baggage Issues</a:t>
            </a:r>
            <a:endParaRPr b="0" lang="en-US" sz="2700" spc="-1" strike="noStrike">
              <a:latin typeface="Arial"/>
            </a:endParaRPr>
          </a:p>
        </p:txBody>
      </p:sp>
      <p:sp>
        <p:nvSpPr>
          <p:cNvPr id="166" name="TextBox 22"/>
          <p:cNvSpPr/>
          <p:nvPr/>
        </p:nvSpPr>
        <p:spPr>
          <a:xfrm>
            <a:off x="9579240" y="3414600"/>
            <a:ext cx="7641360" cy="2361240"/>
          </a:xfrm>
          <a:prstGeom prst="rect">
            <a:avLst/>
          </a:prstGeom>
          <a:noFill/>
          <a:ln w="0">
            <a:noFill/>
          </a:ln>
        </p:spPr>
        <p:style>
          <a:lnRef idx="0"/>
          <a:fillRef idx="0"/>
          <a:effectRef idx="0"/>
          <a:fontRef idx="minor"/>
        </p:style>
        <p:txBody>
          <a:bodyPr lIns="0" rIns="0" tIns="0" bIns="0" anchor="t">
            <a:spAutoFit/>
          </a:bodyPr>
          <a:p>
            <a:pPr lvl="1" marL="518040" indent="-259200" algn="just">
              <a:lnSpc>
                <a:spcPts val="3719"/>
              </a:lnSpc>
              <a:buClr>
                <a:srgbClr val="ffffff"/>
              </a:buClr>
              <a:buFont typeface="Arial"/>
              <a:buChar char="•"/>
            </a:pPr>
            <a:r>
              <a:rPr b="0" lang="en-US" sz="2400" spc="-1" strike="noStrike">
                <a:solidFill>
                  <a:srgbClr val="ffffff"/>
                </a:solidFill>
                <a:latin typeface="Open Sans"/>
                <a:ea typeface="Open Sans"/>
              </a:rPr>
              <a:t>Second most discussed concern</a:t>
            </a:r>
            <a:endParaRPr b="0" lang="en-US" sz="2400" spc="-1" strike="noStrike">
              <a:latin typeface="Arial"/>
            </a:endParaRPr>
          </a:p>
          <a:p>
            <a:pPr lvl="1" marL="518040" indent="-259200" algn="just">
              <a:lnSpc>
                <a:spcPts val="3719"/>
              </a:lnSpc>
              <a:buClr>
                <a:srgbClr val="ffffff"/>
              </a:buClr>
              <a:buFont typeface="Arial"/>
              <a:buChar char="•"/>
            </a:pPr>
            <a:r>
              <a:rPr b="0" lang="en-US" sz="2400" spc="-1" strike="noStrike">
                <a:solidFill>
                  <a:srgbClr val="ffffff"/>
                </a:solidFill>
                <a:latin typeface="Open Sans"/>
                <a:ea typeface="Open Sans"/>
              </a:rPr>
              <a:t>Predominantly negative sentiment</a:t>
            </a:r>
            <a:endParaRPr b="0" lang="en-US" sz="2400" spc="-1" strike="noStrike">
              <a:latin typeface="Arial"/>
            </a:endParaRPr>
          </a:p>
          <a:p>
            <a:pPr lvl="1" marL="518040" indent="-259200" algn="just">
              <a:lnSpc>
                <a:spcPts val="3719"/>
              </a:lnSpc>
              <a:buClr>
                <a:srgbClr val="ffffff"/>
              </a:buClr>
              <a:buFont typeface="Arial"/>
              <a:buChar char="•"/>
            </a:pPr>
            <a:r>
              <a:rPr b="0" lang="en-US" sz="2400" spc="-1" strike="noStrike">
                <a:solidFill>
                  <a:srgbClr val="ffffff"/>
                </a:solidFill>
                <a:latin typeface="Open Sans"/>
                <a:ea typeface="Open Sans"/>
              </a:rPr>
              <a:t>Key issues include lost luggage and handling problems</a:t>
            </a:r>
            <a:endParaRPr b="0" lang="en-US" sz="2400" spc="-1" strike="noStrike">
              <a:latin typeface="Arial"/>
            </a:endParaRPr>
          </a:p>
          <a:p>
            <a:pPr algn="just">
              <a:lnSpc>
                <a:spcPts val="3719"/>
              </a:lnSpc>
              <a:buNone/>
              <a:tabLst>
                <a:tab algn="l" pos="0"/>
              </a:tabLst>
            </a:pPr>
            <a:endParaRPr b="0" lang="en-US" sz="1800" spc="-1" strike="noStrike">
              <a:latin typeface="Arial"/>
            </a:endParaRPr>
          </a:p>
        </p:txBody>
      </p:sp>
      <p:grpSp>
        <p:nvGrpSpPr>
          <p:cNvPr id="167" name="Group 23"/>
          <p:cNvGrpSpPr/>
          <p:nvPr/>
        </p:nvGrpSpPr>
        <p:grpSpPr>
          <a:xfrm>
            <a:off x="8266320" y="5296320"/>
            <a:ext cx="877320" cy="877320"/>
            <a:chOff x="8266320" y="5296320"/>
            <a:chExt cx="877320" cy="877320"/>
          </a:xfrm>
        </p:grpSpPr>
        <p:sp>
          <p:nvSpPr>
            <p:cNvPr id="168" name="Freeform 24"/>
            <p:cNvSpPr/>
            <p:nvPr/>
          </p:nvSpPr>
          <p:spPr>
            <a:xfrm>
              <a:off x="8266320" y="5296320"/>
              <a:ext cx="877320" cy="87732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a:ln w="0">
              <a:noFill/>
            </a:ln>
          </p:spPr>
          <p:style>
            <a:lnRef idx="0"/>
            <a:fillRef idx="0"/>
            <a:effectRef idx="0"/>
            <a:fontRef idx="minor"/>
          </p:style>
        </p:sp>
        <p:sp>
          <p:nvSpPr>
            <p:cNvPr id="169" name="TextBox 25"/>
            <p:cNvSpPr/>
            <p:nvPr/>
          </p:nvSpPr>
          <p:spPr>
            <a:xfrm>
              <a:off x="8348760" y="5327280"/>
              <a:ext cx="712800" cy="764280"/>
            </a:xfrm>
            <a:prstGeom prst="rect">
              <a:avLst/>
            </a:prstGeom>
            <a:noFill/>
            <a:ln w="0">
              <a:noFill/>
            </a:ln>
          </p:spPr>
          <p:style>
            <a:lnRef idx="0"/>
            <a:fillRef idx="0"/>
            <a:effectRef idx="0"/>
            <a:fontRef idx="minor"/>
          </p:style>
          <p:txBody>
            <a:bodyPr lIns="44640" rIns="44640" tIns="44640" bIns="44640" anchor="ctr">
              <a:noAutofit/>
            </a:bodyPr>
            <a:p>
              <a:pPr algn="ctr">
                <a:lnSpc>
                  <a:spcPts val="4198"/>
                </a:lnSpc>
                <a:buNone/>
              </a:pPr>
              <a:r>
                <a:rPr b="1" lang="en-US" sz="3000" spc="-1" strike="noStrike">
                  <a:solidFill>
                    <a:srgbClr val="17726d"/>
                  </a:solidFill>
                  <a:latin typeface="Inter Bold"/>
                  <a:ea typeface="Inter Bold"/>
                </a:rPr>
                <a:t>03</a:t>
              </a:r>
              <a:endParaRPr b="0" lang="en-US" sz="3000" spc="-1" strike="noStrike">
                <a:latin typeface="Arial"/>
              </a:endParaRPr>
            </a:p>
          </p:txBody>
        </p:sp>
      </p:grpSp>
      <p:sp>
        <p:nvSpPr>
          <p:cNvPr id="170" name="TextBox 26"/>
          <p:cNvSpPr/>
          <p:nvPr/>
        </p:nvSpPr>
        <p:spPr>
          <a:xfrm>
            <a:off x="9617400" y="5483520"/>
            <a:ext cx="7641360" cy="479520"/>
          </a:xfrm>
          <a:prstGeom prst="rect">
            <a:avLst/>
          </a:prstGeom>
          <a:noFill/>
          <a:ln w="0">
            <a:noFill/>
          </a:ln>
        </p:spPr>
        <p:style>
          <a:lnRef idx="0"/>
          <a:fillRef idx="0"/>
          <a:effectRef idx="0"/>
          <a:fontRef idx="minor"/>
        </p:style>
        <p:txBody>
          <a:bodyPr lIns="0" rIns="0" tIns="0" bIns="0" anchor="t">
            <a:spAutoFit/>
          </a:bodyPr>
          <a:p>
            <a:pPr>
              <a:lnSpc>
                <a:spcPts val="3779"/>
              </a:lnSpc>
              <a:buNone/>
            </a:pPr>
            <a:r>
              <a:rPr b="1" lang="en-US" sz="2700" spc="-1" strike="noStrike">
                <a:solidFill>
                  <a:srgbClr val="ffffff"/>
                </a:solidFill>
                <a:latin typeface="Inter Bold"/>
                <a:ea typeface="Inter Bold"/>
              </a:rPr>
              <a:t>Flight Operations</a:t>
            </a:r>
            <a:endParaRPr b="0" lang="en-US" sz="2700" spc="-1" strike="noStrike">
              <a:latin typeface="Arial"/>
            </a:endParaRPr>
          </a:p>
        </p:txBody>
      </p:sp>
      <p:sp>
        <p:nvSpPr>
          <p:cNvPr id="171" name="TextBox 27"/>
          <p:cNvSpPr/>
          <p:nvPr/>
        </p:nvSpPr>
        <p:spPr>
          <a:xfrm>
            <a:off x="9579240" y="5967000"/>
            <a:ext cx="7641360" cy="2361240"/>
          </a:xfrm>
          <a:prstGeom prst="rect">
            <a:avLst/>
          </a:prstGeom>
          <a:noFill/>
          <a:ln w="0">
            <a:noFill/>
          </a:ln>
        </p:spPr>
        <p:style>
          <a:lnRef idx="0"/>
          <a:fillRef idx="0"/>
          <a:effectRef idx="0"/>
          <a:fontRef idx="minor"/>
        </p:style>
        <p:txBody>
          <a:bodyPr lIns="0" rIns="0" tIns="0" bIns="0" anchor="t">
            <a:spAutoFit/>
          </a:bodyPr>
          <a:p>
            <a:pPr lvl="1" marL="518040" indent="-259200" algn="just">
              <a:lnSpc>
                <a:spcPts val="3719"/>
              </a:lnSpc>
              <a:buClr>
                <a:srgbClr val="ffffff"/>
              </a:buClr>
              <a:buFont typeface="Arial"/>
              <a:buChar char="•"/>
            </a:pPr>
            <a:r>
              <a:rPr b="0" lang="en-US" sz="2400" spc="-1" strike="noStrike">
                <a:solidFill>
                  <a:srgbClr val="ffffff"/>
                </a:solidFill>
                <a:latin typeface="Open Sans"/>
                <a:ea typeface="Open Sans"/>
              </a:rPr>
              <a:t>Significant mentions of delays</a:t>
            </a:r>
            <a:endParaRPr b="0" lang="en-US" sz="2400" spc="-1" strike="noStrike">
              <a:latin typeface="Arial"/>
            </a:endParaRPr>
          </a:p>
          <a:p>
            <a:pPr lvl="1" marL="518040" indent="-259200" algn="just">
              <a:lnSpc>
                <a:spcPts val="3719"/>
              </a:lnSpc>
              <a:buClr>
                <a:srgbClr val="ffffff"/>
              </a:buClr>
              <a:buFont typeface="Arial"/>
              <a:buChar char="•"/>
            </a:pPr>
            <a:r>
              <a:rPr b="0" lang="en-US" sz="2400" spc="-1" strike="noStrike">
                <a:solidFill>
                  <a:srgbClr val="ffffff"/>
                </a:solidFill>
                <a:latin typeface="Open Sans"/>
                <a:ea typeface="Open Sans"/>
              </a:rPr>
              <a:t>Mixed sentiment distribution but leaning negative</a:t>
            </a:r>
            <a:endParaRPr b="0" lang="en-US" sz="2400" spc="-1" strike="noStrike">
              <a:latin typeface="Arial"/>
            </a:endParaRPr>
          </a:p>
          <a:p>
            <a:pPr lvl="1" marL="518040" indent="-259200" algn="just">
              <a:lnSpc>
                <a:spcPts val="3719"/>
              </a:lnSpc>
              <a:buClr>
                <a:srgbClr val="ffffff"/>
              </a:buClr>
              <a:buFont typeface="Arial"/>
              <a:buChar char="•"/>
            </a:pPr>
            <a:r>
              <a:rPr b="0" lang="en-US" sz="2400" spc="-1" strike="noStrike">
                <a:solidFill>
                  <a:srgbClr val="ffffff"/>
                </a:solidFill>
                <a:latin typeface="Open Sans"/>
                <a:ea typeface="Open Sans"/>
              </a:rPr>
              <a:t>Impact on customer satisfaction is substantial</a:t>
            </a:r>
            <a:endParaRPr b="0" lang="en-US" sz="2400" spc="-1" strike="noStrike">
              <a:latin typeface="Arial"/>
            </a:endParaRPr>
          </a:p>
          <a:p>
            <a:pPr algn="just">
              <a:lnSpc>
                <a:spcPts val="3719"/>
              </a:lnSpc>
              <a:buNone/>
              <a:tabLst>
                <a:tab algn="l" pos="0"/>
              </a:tabLst>
            </a:pPr>
            <a:endParaRPr b="0" lang="en-US" sz="1800" spc="-1" strike="noStrike">
              <a:latin typeface="Arial"/>
            </a:endParaRPr>
          </a:p>
        </p:txBody>
      </p:sp>
      <p:grpSp>
        <p:nvGrpSpPr>
          <p:cNvPr id="172" name="Group 28"/>
          <p:cNvGrpSpPr/>
          <p:nvPr/>
        </p:nvGrpSpPr>
        <p:grpSpPr>
          <a:xfrm>
            <a:off x="8266320" y="7672680"/>
            <a:ext cx="877320" cy="877320"/>
            <a:chOff x="8266320" y="7672680"/>
            <a:chExt cx="877320" cy="877320"/>
          </a:xfrm>
        </p:grpSpPr>
        <p:sp>
          <p:nvSpPr>
            <p:cNvPr id="173" name="Freeform 29"/>
            <p:cNvSpPr/>
            <p:nvPr/>
          </p:nvSpPr>
          <p:spPr>
            <a:xfrm>
              <a:off x="8266320" y="7672680"/>
              <a:ext cx="877320" cy="877320"/>
            </a:xfrm>
            <a:custGeom>
              <a:avLst/>
              <a:gdLst/>
              <a:ah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a:ln w="0">
              <a:noFill/>
            </a:ln>
          </p:spPr>
          <p:style>
            <a:lnRef idx="0"/>
            <a:fillRef idx="0"/>
            <a:effectRef idx="0"/>
            <a:fontRef idx="minor"/>
          </p:style>
        </p:sp>
        <p:sp>
          <p:nvSpPr>
            <p:cNvPr id="174" name="TextBox 30"/>
            <p:cNvSpPr/>
            <p:nvPr/>
          </p:nvSpPr>
          <p:spPr>
            <a:xfrm>
              <a:off x="8348760" y="7703280"/>
              <a:ext cx="712800" cy="764280"/>
            </a:xfrm>
            <a:prstGeom prst="rect">
              <a:avLst/>
            </a:prstGeom>
            <a:noFill/>
            <a:ln w="0">
              <a:noFill/>
            </a:ln>
          </p:spPr>
          <p:style>
            <a:lnRef idx="0"/>
            <a:fillRef idx="0"/>
            <a:effectRef idx="0"/>
            <a:fontRef idx="minor"/>
          </p:style>
          <p:txBody>
            <a:bodyPr lIns="44640" rIns="44640" tIns="44640" bIns="44640" anchor="ctr">
              <a:noAutofit/>
            </a:bodyPr>
            <a:p>
              <a:pPr algn="ctr">
                <a:lnSpc>
                  <a:spcPts val="4198"/>
                </a:lnSpc>
                <a:buNone/>
              </a:pPr>
              <a:r>
                <a:rPr b="1" lang="en-US" sz="3000" spc="-1" strike="noStrike">
                  <a:solidFill>
                    <a:srgbClr val="17726d"/>
                  </a:solidFill>
                  <a:latin typeface="Inter Bold"/>
                  <a:ea typeface="Inter Bold"/>
                </a:rPr>
                <a:t>04</a:t>
              </a:r>
              <a:endParaRPr b="0" lang="en-US" sz="3000" spc="-1" strike="noStrike">
                <a:latin typeface="Arial"/>
              </a:endParaRPr>
            </a:p>
          </p:txBody>
        </p:sp>
      </p:grpSp>
      <p:sp>
        <p:nvSpPr>
          <p:cNvPr id="175" name="TextBox 31"/>
          <p:cNvSpPr/>
          <p:nvPr/>
        </p:nvSpPr>
        <p:spPr>
          <a:xfrm>
            <a:off x="9579240" y="7859880"/>
            <a:ext cx="7641360" cy="479520"/>
          </a:xfrm>
          <a:prstGeom prst="rect">
            <a:avLst/>
          </a:prstGeom>
          <a:noFill/>
          <a:ln w="0">
            <a:noFill/>
          </a:ln>
        </p:spPr>
        <p:style>
          <a:lnRef idx="0"/>
          <a:fillRef idx="0"/>
          <a:effectRef idx="0"/>
          <a:fontRef idx="minor"/>
        </p:style>
        <p:txBody>
          <a:bodyPr lIns="0" rIns="0" tIns="0" bIns="0" anchor="t">
            <a:spAutoFit/>
          </a:bodyPr>
          <a:p>
            <a:pPr>
              <a:lnSpc>
                <a:spcPts val="3779"/>
              </a:lnSpc>
              <a:buNone/>
            </a:pPr>
            <a:r>
              <a:rPr b="1" lang="en-US" sz="2700" spc="-1" strike="noStrike">
                <a:solidFill>
                  <a:srgbClr val="ffffff"/>
                </a:solidFill>
                <a:latin typeface="Inter Bold"/>
                <a:ea typeface="Inter Bold"/>
              </a:rPr>
              <a:t>Staff and Service Quality</a:t>
            </a:r>
            <a:endParaRPr b="0" lang="en-US" sz="2700" spc="-1" strike="noStrike">
              <a:latin typeface="Arial"/>
            </a:endParaRPr>
          </a:p>
        </p:txBody>
      </p:sp>
      <p:sp>
        <p:nvSpPr>
          <p:cNvPr id="176" name="TextBox 32"/>
          <p:cNvSpPr/>
          <p:nvPr/>
        </p:nvSpPr>
        <p:spPr>
          <a:xfrm>
            <a:off x="9579240" y="8474040"/>
            <a:ext cx="7641360" cy="2361240"/>
          </a:xfrm>
          <a:prstGeom prst="rect">
            <a:avLst/>
          </a:prstGeom>
          <a:noFill/>
          <a:ln w="0">
            <a:noFill/>
          </a:ln>
        </p:spPr>
        <p:style>
          <a:lnRef idx="0"/>
          <a:fillRef idx="0"/>
          <a:effectRef idx="0"/>
          <a:fontRef idx="minor"/>
        </p:style>
        <p:txBody>
          <a:bodyPr lIns="0" rIns="0" tIns="0" bIns="0" anchor="t">
            <a:spAutoFit/>
          </a:bodyPr>
          <a:p>
            <a:pPr lvl="1" marL="518040" indent="-259200" algn="just">
              <a:lnSpc>
                <a:spcPts val="3719"/>
              </a:lnSpc>
              <a:buClr>
                <a:srgbClr val="ffffff"/>
              </a:buClr>
              <a:buFont typeface="Arial"/>
              <a:buChar char="•"/>
            </a:pPr>
            <a:r>
              <a:rPr b="0" lang="en-US" sz="2400" spc="-1" strike="noStrike">
                <a:solidFill>
                  <a:srgbClr val="ffffff"/>
                </a:solidFill>
                <a:latin typeface="Open Sans"/>
                <a:ea typeface="Open Sans"/>
              </a:rPr>
              <a:t>Staff attitude shows a more balanced sentiment distribution</a:t>
            </a:r>
            <a:endParaRPr b="0" lang="en-US" sz="2400" spc="-1" strike="noStrike">
              <a:latin typeface="Arial"/>
            </a:endParaRPr>
          </a:p>
          <a:p>
            <a:pPr lvl="1" marL="518040" indent="-259200" algn="just">
              <a:lnSpc>
                <a:spcPts val="3719"/>
              </a:lnSpc>
              <a:buClr>
                <a:srgbClr val="ffffff"/>
              </a:buClr>
              <a:buFont typeface="Arial"/>
              <a:buChar char="•"/>
            </a:pPr>
            <a:r>
              <a:rPr b="0" lang="en-US" sz="2400" spc="-1" strike="noStrike">
                <a:solidFill>
                  <a:srgbClr val="ffffff"/>
                </a:solidFill>
                <a:latin typeface="Open Sans"/>
                <a:ea typeface="Open Sans"/>
              </a:rPr>
              <a:t>Food quality receives less mention but shows room for improvement</a:t>
            </a:r>
            <a:endParaRPr b="0" lang="en-US" sz="2400" spc="-1" strike="noStrike">
              <a:latin typeface="Arial"/>
            </a:endParaRPr>
          </a:p>
          <a:p>
            <a:pPr algn="just">
              <a:lnSpc>
                <a:spcPts val="3719"/>
              </a:lnSpc>
              <a:buNone/>
              <a:tabLst>
                <a:tab algn="l" pos="0"/>
              </a:tabLst>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TotalTime>
  <Application>LibreOffice/7.3.7.2$Linux_X86_64 LibreOffice_project/30$Build-2</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
  <dc:description/>
  <dc:identifier>DAGftEsYSPc</dc:identifier>
  <dc:language>en-US</dc:language>
  <cp:lastModifiedBy/>
  <dcterms:modified xsi:type="dcterms:W3CDTF">2025-02-21T13:48:38Z</dcterms:modified>
  <cp:revision>2</cp:revision>
  <dc:subject/>
  <dc:title>White Green Simple and Professional Business Pitch Deck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On-screen Show (4:3)</vt:lpwstr>
  </property>
</Properties>
</file>